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1" r:id="rId4"/>
  </p:sldMasterIdLst>
  <p:notesMasterIdLst>
    <p:notesMasterId r:id="rId17"/>
  </p:notesMasterIdLst>
  <p:sldIdLst>
    <p:sldId id="256" r:id="rId5"/>
    <p:sldId id="257" r:id="rId6"/>
    <p:sldId id="260" r:id="rId7"/>
    <p:sldId id="264" r:id="rId8"/>
    <p:sldId id="268" r:id="rId9"/>
    <p:sldId id="263" r:id="rId10"/>
    <p:sldId id="261" r:id="rId11"/>
    <p:sldId id="262" r:id="rId12"/>
    <p:sldId id="259" r:id="rId13"/>
    <p:sldId id="266" r:id="rId14"/>
    <p:sldId id="267" r:id="rId15"/>
    <p:sldId id="25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1B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4EA461-119E-2BA1-F7BC-3AFE7A2E81BF}" v="17" dt="2025-03-27T23:40:44"/>
    <p1510:client id="{1EE4699E-96CB-4757-C199-8DE7813AFA86}" v="99" dt="2025-03-27T15:04:39.229"/>
    <p1510:client id="{30AF9205-055E-488C-E346-426D53B7A255}" v="12" dt="2025-03-28T10:22:15.907"/>
    <p1510:client id="{5E0262BC-448E-651B-3888-1827AD71BD00}" v="180" dt="2025-03-28T00:50:55.899"/>
    <p1510:client id="{7ADD48D6-6735-4941-BB90-FF8B4BCD0095}" v="899" dt="2025-03-28T09:34:07.246"/>
    <p1510:client id="{7D6FCE11-5E3A-BC19-3F88-4FF9A4162A7C}" v="13" dt="2025-03-27T22:50:31.413"/>
    <p1510:client id="{9105217C-076C-6997-D236-32E7DCD3C2F4}" v="17" dt="2025-03-27T19:15:57.037"/>
    <p1510:client id="{91CA10BD-1B30-D049-8A7C-85EE1E3AB104}" v="3723" dt="2025-03-28T10:10:52.426"/>
    <p1510:client id="{B2DD30AF-AA0A-9DD0-31CD-6BC326B12175}" v="9" dt="2025-03-28T10:06:28.448"/>
    <p1510:client id="{E6AB741C-CFB2-7437-14F1-A878DDCC3473}" v="1" dt="2025-03-28T09:22:08.140"/>
    <p1510:client id="{ECC9F855-04F1-599E-EECD-73357BDCB2FD}" v="39" dt="2025-03-27T23:03:28.6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media/image1.jpeg>
</file>

<file path=ppt/media/image10.jpeg>
</file>

<file path=ppt/media/image11.png>
</file>

<file path=ppt/media/image12.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A7EF79-1BF7-424E-A7F4-BD96463ADFF4}" type="datetimeFigureOut">
              <a:t>3/28/2025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F21DF5-EA21-4C40-A604-86698087A3A6}" type="slidenum">
              <a:t>‹#›</a:t>
            </a:fld>
            <a:endParaRPr lang="en-GB"/>
          </a:p>
        </p:txBody>
      </p:sp>
    </p:spTree>
    <p:extLst>
      <p:ext uri="{BB962C8B-B14F-4D97-AF65-F5344CB8AC3E}">
        <p14:creationId xmlns:p14="http://schemas.microsoft.com/office/powerpoint/2010/main" val="4165784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a:effectLst/>
                <a:latin typeface="UICTFontTextStyleBody"/>
              </a:rPr>
              <a:t>students find it hard to access study spaces</a:t>
            </a:r>
            <a:endParaRPr lang="en-GB">
              <a:effectLst/>
              <a:latin typeface=".AppleSystemUIFont"/>
            </a:endParaRPr>
          </a:p>
          <a:p>
            <a:r>
              <a:rPr lang="en-GB" b="0" i="0">
                <a:effectLst/>
                <a:latin typeface="UICTFontTextStyleBody"/>
              </a:rPr>
              <a:t>wasted time during peak study hours</a:t>
            </a:r>
            <a:endParaRPr lang="en-GB">
              <a:effectLst/>
              <a:latin typeface=".AppleSystemUIFont"/>
            </a:endParaRPr>
          </a:p>
          <a:p>
            <a:r>
              <a:rPr lang="en-GB" b="0" i="0">
                <a:effectLst/>
                <a:latin typeface="UICTFontTextStyleBody"/>
              </a:rPr>
              <a:t>integrate the solution with </a:t>
            </a:r>
            <a:r>
              <a:rPr lang="en-GB" b="0" i="0" err="1">
                <a:effectLst/>
                <a:latin typeface="UICTFontTextStyleBody"/>
              </a:rPr>
              <a:t>uni</a:t>
            </a:r>
            <a:r>
              <a:rPr lang="en-GB" b="0" i="0">
                <a:effectLst/>
                <a:latin typeface="UICTFontTextStyleBody"/>
              </a:rPr>
              <a:t> systems</a:t>
            </a:r>
            <a:endParaRPr lang="en-GB">
              <a:effectLst/>
              <a:latin typeface=".AppleSystemUIFont"/>
            </a:endParaRPr>
          </a:p>
          <a:p>
            <a:r>
              <a:rPr lang="en-GB" b="0" i="0">
                <a:effectLst/>
                <a:latin typeface="UICTFontTextStyleBody"/>
              </a:rPr>
              <a:t>check in with </a:t>
            </a:r>
            <a:r>
              <a:rPr lang="en-GB" b="0" i="0" err="1">
                <a:effectLst/>
                <a:latin typeface="UICTFontTextStyleBody"/>
              </a:rPr>
              <a:t>qr</a:t>
            </a:r>
            <a:r>
              <a:rPr lang="en-GB" b="0" i="0">
                <a:effectLst/>
                <a:latin typeface="UICTFontTextStyleBody"/>
              </a:rPr>
              <a:t> code or </a:t>
            </a:r>
            <a:r>
              <a:rPr lang="en-GB" b="0" i="0" err="1">
                <a:effectLst/>
                <a:latin typeface="UICTFontTextStyleBody"/>
              </a:rPr>
              <a:t>uni</a:t>
            </a:r>
            <a:r>
              <a:rPr lang="en-GB" b="0" i="0">
                <a:effectLst/>
                <a:latin typeface="UICTFontTextStyleBody"/>
              </a:rPr>
              <a:t> Id</a:t>
            </a:r>
            <a:endParaRPr lang="en-GB">
              <a:effectLst/>
              <a:latin typeface=".AppleSystemUIFont"/>
            </a:endParaRPr>
          </a:p>
          <a:p>
            <a:r>
              <a:rPr lang="en-GB" b="0" i="0">
                <a:effectLst/>
                <a:latin typeface="UICTFontTextStyleBody"/>
              </a:rPr>
              <a:t>use presence sensors to detect if a room is empty, keeps privacy</a:t>
            </a:r>
            <a:endParaRPr lang="en-GB">
              <a:effectLst/>
              <a:latin typeface=".AppleSystemUIFont"/>
            </a:endParaRPr>
          </a:p>
          <a:p>
            <a:r>
              <a:rPr lang="en-GB" b="0" i="0">
                <a:effectLst/>
                <a:latin typeface="UICTFontTextStyleBody"/>
              </a:rPr>
              <a:t>system learns trends with timings</a:t>
            </a:r>
            <a:endParaRPr lang="en-GB">
              <a:effectLst/>
              <a:latin typeface=".AppleSystemUIFont"/>
            </a:endParaRPr>
          </a:p>
          <a:p>
            <a:r>
              <a:rPr lang="en-GB" b="0" i="0">
                <a:effectLst/>
                <a:latin typeface="UICTFontTextStyleBody"/>
              </a:rPr>
              <a:t>create a web based booking system </a:t>
            </a:r>
            <a:endParaRPr lang="en-GB">
              <a:effectLst/>
              <a:latin typeface=".AppleSystemUIFont"/>
            </a:endParaRPr>
          </a:p>
          <a:p>
            <a:r>
              <a:rPr lang="en-GB" b="0" i="0">
                <a:effectLst/>
                <a:latin typeface="UICTFontTextStyleBody"/>
              </a:rPr>
              <a:t>features like interactive maps, booking management etc. </a:t>
            </a:r>
            <a:endParaRPr lang="en-GB">
              <a:effectLst/>
              <a:latin typeface=".AppleSystemUIFont"/>
            </a:endParaRPr>
          </a:p>
          <a:p>
            <a:endParaRPr lang="en-US"/>
          </a:p>
        </p:txBody>
      </p:sp>
      <p:sp>
        <p:nvSpPr>
          <p:cNvPr id="4" name="Slide Number Placeholder 3"/>
          <p:cNvSpPr>
            <a:spLocks noGrp="1"/>
          </p:cNvSpPr>
          <p:nvPr>
            <p:ph type="sldNum" sz="quarter" idx="5"/>
          </p:nvPr>
        </p:nvSpPr>
        <p:spPr/>
        <p:txBody>
          <a:bodyPr/>
          <a:lstStyle/>
          <a:p>
            <a:fld id="{72F21DF5-EA21-4C40-A604-86698087A3A6}" type="slidenum">
              <a:rPr lang="en-GB" smtClean="0"/>
              <a:t>2</a:t>
            </a:fld>
            <a:endParaRPr lang="en-GB"/>
          </a:p>
        </p:txBody>
      </p:sp>
    </p:spTree>
    <p:extLst>
      <p:ext uri="{BB962C8B-B14F-4D97-AF65-F5344CB8AC3E}">
        <p14:creationId xmlns:p14="http://schemas.microsoft.com/office/powerpoint/2010/main" val="2189481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u="sng"/>
              <a:t>PART 1</a:t>
            </a:r>
          </a:p>
          <a:p>
            <a:endParaRPr lang="en-GB" b="1"/>
          </a:p>
          <a:p>
            <a:endParaRPr lang="en-GB" b="1"/>
          </a:p>
          <a:p>
            <a:r>
              <a:rPr lang="en-GB" b="1" u="sng"/>
              <a:t>PART 2</a:t>
            </a:r>
            <a:endParaRPr lang="en-GB" b="1" u="sng">
              <a:ea typeface="Calibri"/>
              <a:cs typeface="Calibri"/>
            </a:endParaRPr>
          </a:p>
          <a:p>
            <a:endParaRPr lang="en-GB" b="1"/>
          </a:p>
          <a:p>
            <a:endParaRPr lang="en-GB" b="1"/>
          </a:p>
          <a:p>
            <a:r>
              <a:rPr lang="en-GB" b="1" u="sng">
                <a:solidFill>
                  <a:schemeClr val="accent2"/>
                </a:solidFill>
              </a:rPr>
              <a:t>PART 3</a:t>
            </a:r>
            <a:endParaRPr lang="en-GB" b="1" u="sng">
              <a:solidFill>
                <a:schemeClr val="accent2"/>
              </a:solidFill>
              <a:ea typeface="Calibri"/>
              <a:cs typeface="Calibri"/>
            </a:endParaRPr>
          </a:p>
          <a:p>
            <a:r>
              <a:rPr lang="en-GB" b="1"/>
              <a:t>1. Planning &amp; Task Allocation</a:t>
            </a:r>
            <a:endParaRPr lang="en-GB" b="1">
              <a:ea typeface="Calibri"/>
              <a:cs typeface="Calibri"/>
            </a:endParaRPr>
          </a:p>
          <a:p>
            <a:pPr lvl="1">
              <a:buFont typeface="Arial" panose="020B0604020202020204" pitchFamily="34" charset="0"/>
              <a:buChar char="•"/>
            </a:pPr>
            <a:r>
              <a:rPr lang="en-GB" b="1" err="1"/>
              <a:t>Kickoff</a:t>
            </a:r>
            <a:r>
              <a:rPr lang="en-GB" b="1"/>
              <a:t> Meeting:</a:t>
            </a:r>
            <a:r>
              <a:rPr lang="en-GB"/>
              <a:t> We started with a meeting to discuss the project scope, requirements, and objectives.</a:t>
            </a:r>
            <a:endParaRPr lang="en-GB">
              <a:ea typeface="Calibri"/>
              <a:cs typeface="Calibri"/>
            </a:endParaRPr>
          </a:p>
          <a:p>
            <a:pPr lvl="1">
              <a:buFont typeface="Arial" panose="020B0604020202020204" pitchFamily="34" charset="0"/>
              <a:buChar char="•"/>
            </a:pPr>
            <a:r>
              <a:rPr lang="en-GB" b="1"/>
              <a:t>Role Assignment:</a:t>
            </a:r>
            <a:r>
              <a:rPr lang="en-GB"/>
              <a:t> Each member was assigned a role (Team Leader, Product Owner, Quality Controller, Developers).</a:t>
            </a:r>
            <a:endParaRPr lang="en-GB">
              <a:ea typeface="Calibri"/>
              <a:cs typeface="Calibri"/>
            </a:endParaRPr>
          </a:p>
          <a:p>
            <a:pPr lvl="1">
              <a:buFont typeface="Arial" panose="020B0604020202020204" pitchFamily="34" charset="0"/>
              <a:buChar char="•"/>
            </a:pPr>
            <a:r>
              <a:rPr lang="en-GB" b="1"/>
              <a:t>Task Breakdown:</a:t>
            </a:r>
            <a:r>
              <a:rPr lang="en-GB"/>
              <a:t> We divided the project into different components:</a:t>
            </a:r>
            <a:endParaRPr lang="en-GB">
              <a:ea typeface="Calibri"/>
              <a:cs typeface="Calibri"/>
            </a:endParaRPr>
          </a:p>
          <a:p>
            <a:pPr marL="1200150" lvl="2" indent="-285750">
              <a:buFont typeface="+mj-lt"/>
              <a:buAutoNum type="romanUcPeriod"/>
            </a:pPr>
            <a:r>
              <a:rPr lang="en-GB" b="1"/>
              <a:t>Frontend Development</a:t>
            </a:r>
            <a:r>
              <a:rPr lang="en-GB"/>
              <a:t> (User interface, booking interface)</a:t>
            </a:r>
            <a:endParaRPr lang="en-GB">
              <a:ea typeface="Calibri"/>
              <a:cs typeface="Calibri"/>
            </a:endParaRPr>
          </a:p>
          <a:p>
            <a:pPr marL="1200150" lvl="2" indent="-285750">
              <a:buFont typeface="+mj-lt"/>
              <a:buAutoNum type="romanUcPeriod"/>
            </a:pPr>
            <a:r>
              <a:rPr lang="en-GB" b="1"/>
              <a:t>Backend Development</a:t>
            </a:r>
            <a:r>
              <a:rPr lang="en-GB"/>
              <a:t> ( authentication, booking system)</a:t>
            </a:r>
            <a:endParaRPr lang="en-GB">
              <a:ea typeface="Calibri"/>
              <a:cs typeface="Calibri"/>
            </a:endParaRPr>
          </a:p>
          <a:p>
            <a:pPr marL="1200150" lvl="2" indent="-285750">
              <a:buFont typeface="+mj-lt"/>
              <a:buAutoNum type="romanUcPeriod"/>
            </a:pPr>
            <a:r>
              <a:rPr lang="en-GB" b="1"/>
              <a:t>Testing &amp; Quality Control</a:t>
            </a:r>
            <a:endParaRPr lang="en-GB"/>
          </a:p>
          <a:p>
            <a:pPr marL="1200150" lvl="2" indent="-285750">
              <a:buFont typeface="+mj-lt"/>
              <a:buAutoNum type="romanUcPeriod"/>
            </a:pPr>
            <a:r>
              <a:rPr lang="en-GB" b="1"/>
              <a:t>Documentation &amp; Reports</a:t>
            </a:r>
            <a:endParaRPr lang="en-GB"/>
          </a:p>
          <a:p>
            <a:r>
              <a:rPr lang="en-GB" b="1"/>
              <a:t>2. Workflow &amp; Collaboration</a:t>
            </a:r>
            <a:endParaRPr lang="en-GB" b="1">
              <a:ea typeface="Calibri"/>
              <a:cs typeface="Calibri"/>
            </a:endParaRPr>
          </a:p>
          <a:p>
            <a:pPr lvl="1">
              <a:buFont typeface="Arial" panose="020B0604020202020204" pitchFamily="34" charset="0"/>
              <a:buChar char="•"/>
            </a:pPr>
            <a:r>
              <a:rPr lang="en-GB" b="1"/>
              <a:t>Project Management Tool:</a:t>
            </a:r>
            <a:r>
              <a:rPr lang="en-GB"/>
              <a:t> We used Trello/Notion to track tasks and deadlines.</a:t>
            </a:r>
            <a:endParaRPr lang="en-GB">
              <a:ea typeface="Calibri"/>
              <a:cs typeface="Calibri"/>
            </a:endParaRPr>
          </a:p>
          <a:p>
            <a:pPr lvl="1">
              <a:buFont typeface="Arial" panose="020B0604020202020204" pitchFamily="34" charset="0"/>
              <a:buChar char="•"/>
            </a:pPr>
            <a:r>
              <a:rPr lang="en-GB" b="1"/>
              <a:t>Version Control:</a:t>
            </a:r>
            <a:r>
              <a:rPr lang="en-GB"/>
              <a:t> Used GitHub to collaborate on coding and prevent conflicts.</a:t>
            </a:r>
            <a:endParaRPr lang="en-GB">
              <a:ea typeface="Calibri"/>
              <a:cs typeface="Calibri"/>
            </a:endParaRPr>
          </a:p>
          <a:p>
            <a:pPr lvl="1">
              <a:buFont typeface="Arial" panose="020B0604020202020204" pitchFamily="34" charset="0"/>
              <a:buChar char="•"/>
            </a:pPr>
            <a:r>
              <a:rPr lang="en-GB" b="1"/>
              <a:t>Communication Tools:</a:t>
            </a:r>
            <a:r>
              <a:rPr lang="en-GB"/>
              <a:t> Used WhatsApp/Discord for quick discussions and Google Meet for weekly meetings.</a:t>
            </a:r>
            <a:endParaRPr lang="en-GB">
              <a:ea typeface="Calibri"/>
              <a:cs typeface="Calibri"/>
            </a:endParaRPr>
          </a:p>
          <a:p>
            <a:r>
              <a:rPr lang="en-GB" b="1"/>
              <a:t>3. Development Process</a:t>
            </a:r>
            <a:endParaRPr lang="en-GB" b="1">
              <a:ea typeface="Calibri"/>
              <a:cs typeface="Calibri"/>
            </a:endParaRPr>
          </a:p>
          <a:p>
            <a:r>
              <a:rPr lang="en-GB"/>
              <a:t>	We followed an </a:t>
            </a:r>
            <a:r>
              <a:rPr lang="en-GB" b="1"/>
              <a:t>iterative approach</a:t>
            </a:r>
            <a:r>
              <a:rPr lang="en-GB"/>
              <a:t> </a:t>
            </a:r>
            <a:endParaRPr lang="en-GB">
              <a:ea typeface="Calibri"/>
              <a:cs typeface="Calibri"/>
            </a:endParaRPr>
          </a:p>
          <a:p>
            <a:pPr marL="685800" lvl="1" indent="-228600">
              <a:buFont typeface="+mj-lt"/>
              <a:buAutoNum type="alphaLcParenR"/>
            </a:pPr>
            <a:r>
              <a:rPr lang="en-GB" b="1"/>
              <a:t>Sprint Planning (Weekly)</a:t>
            </a:r>
            <a:r>
              <a:rPr lang="en-GB"/>
              <a:t> – Assigned tasks for the week and set goals.</a:t>
            </a:r>
            <a:endParaRPr lang="en-GB">
              <a:ea typeface="Calibri"/>
              <a:cs typeface="Calibri"/>
            </a:endParaRPr>
          </a:p>
          <a:p>
            <a:pPr marL="685800" lvl="1" indent="-228600">
              <a:buFont typeface="+mj-lt"/>
              <a:buAutoNum type="alphaLcParenR"/>
            </a:pPr>
            <a:r>
              <a:rPr lang="en-GB" b="1"/>
              <a:t>Development Phase</a:t>
            </a:r>
            <a:r>
              <a:rPr lang="en-GB"/>
              <a:t> – Team members worked on their assigned tasks.</a:t>
            </a:r>
            <a:endParaRPr lang="en-GB">
              <a:ea typeface="Calibri"/>
              <a:cs typeface="Calibri"/>
            </a:endParaRPr>
          </a:p>
          <a:p>
            <a:pPr marL="685800" lvl="1" indent="-228600">
              <a:buFont typeface="+mj-lt"/>
              <a:buAutoNum type="alphaLcParenR"/>
            </a:pPr>
            <a:r>
              <a:rPr lang="en-GB" b="1"/>
              <a:t>Mid-Week Check-In</a:t>
            </a:r>
            <a:r>
              <a:rPr lang="en-GB"/>
              <a:t> – Quick progress update to identify any roadblocks.</a:t>
            </a:r>
            <a:endParaRPr lang="en-GB">
              <a:ea typeface="Calibri"/>
              <a:cs typeface="Calibri"/>
            </a:endParaRPr>
          </a:p>
          <a:p>
            <a:pPr marL="685800" lvl="1" indent="-228600">
              <a:buFont typeface="+mj-lt"/>
              <a:buAutoNum type="alphaLcParenR"/>
            </a:pPr>
            <a:r>
              <a:rPr lang="en-GB" b="1"/>
              <a:t>Testing &amp; Feedback</a:t>
            </a:r>
            <a:r>
              <a:rPr lang="en-GB"/>
              <a:t> – The Quality Controller reviewed features and provided feedback</a:t>
            </a:r>
            <a:endParaRPr lang="en-GB">
              <a:ea typeface="Calibri"/>
              <a:cs typeface="Calibri"/>
            </a:endParaRPr>
          </a:p>
          <a:p>
            <a:pPr marL="685800" lvl="1" indent="-228600">
              <a:buFont typeface="+mj-lt"/>
              <a:buAutoNum type="alphaLcParenR"/>
            </a:pPr>
            <a:r>
              <a:rPr lang="en-GB" b="1"/>
              <a:t>Final Review &amp; Integration</a:t>
            </a:r>
            <a:r>
              <a:rPr lang="en-GB"/>
              <a:t> – Ensured everything worked smoothly before moving to the next phase.</a:t>
            </a:r>
            <a:endParaRPr lang="en-GB">
              <a:ea typeface="Calibri"/>
              <a:cs typeface="Calibri"/>
            </a:endParaRPr>
          </a:p>
          <a:p>
            <a:r>
              <a:rPr lang="en-GB" b="1"/>
              <a:t>4. Problem-Solving &amp; Adjustments</a:t>
            </a:r>
            <a:endParaRPr lang="en-GB" b="1">
              <a:ea typeface="Calibri"/>
              <a:cs typeface="Calibri"/>
            </a:endParaRPr>
          </a:p>
          <a:p>
            <a:pPr lvl="1">
              <a:buFont typeface="Arial" panose="020B0604020202020204" pitchFamily="34" charset="0"/>
              <a:buChar char="•"/>
            </a:pPr>
            <a:r>
              <a:rPr lang="en-GB"/>
              <a:t>If someone faced an issue, we discussed it in our group chat or during meetings.</a:t>
            </a:r>
            <a:endParaRPr lang="en-GB">
              <a:ea typeface="Calibri"/>
              <a:cs typeface="Calibri"/>
            </a:endParaRPr>
          </a:p>
          <a:p>
            <a:pPr lvl="1">
              <a:buFont typeface="Arial" panose="020B0604020202020204" pitchFamily="34" charset="0"/>
              <a:buChar char="•"/>
            </a:pPr>
            <a:r>
              <a:rPr lang="en-GB"/>
              <a:t>The Team Leader helped resolve conflicts or reassign tasks if necessary.</a:t>
            </a:r>
            <a:endParaRPr lang="en-GB">
              <a:ea typeface="Calibri"/>
              <a:cs typeface="Calibri"/>
            </a:endParaRPr>
          </a:p>
          <a:p>
            <a:pPr lvl="1">
              <a:buFont typeface="Arial" panose="020B0604020202020204" pitchFamily="34" charset="0"/>
              <a:buChar char="•"/>
            </a:pPr>
            <a:r>
              <a:rPr lang="en-GB"/>
              <a:t>The Product Owner ensured that all features met user expectations before implementation.</a:t>
            </a:r>
            <a:endParaRPr lang="en-GB">
              <a:ea typeface="Calibri"/>
              <a:cs typeface="Calibri"/>
            </a:endParaRPr>
          </a:p>
          <a:p>
            <a:r>
              <a:rPr lang="en-GB" b="1"/>
              <a:t>5. Final Review &amp; Submission</a:t>
            </a:r>
            <a:endParaRPr lang="en-GB" b="1">
              <a:ea typeface="Calibri"/>
              <a:cs typeface="Calibri"/>
            </a:endParaRPr>
          </a:p>
          <a:p>
            <a:pPr lvl="1">
              <a:buFont typeface="Arial" panose="020B0604020202020204" pitchFamily="34" charset="0"/>
              <a:buChar char="•"/>
            </a:pPr>
            <a:r>
              <a:rPr lang="en-GB"/>
              <a:t>Conducted a </a:t>
            </a:r>
            <a:r>
              <a:rPr lang="en-GB" b="1"/>
              <a:t>final testing phase</a:t>
            </a:r>
            <a:r>
              <a:rPr lang="en-GB"/>
              <a:t> to catch any bugs.</a:t>
            </a:r>
            <a:endParaRPr lang="en-GB">
              <a:ea typeface="Calibri"/>
              <a:cs typeface="Calibri"/>
            </a:endParaRPr>
          </a:p>
          <a:p>
            <a:pPr lvl="1">
              <a:buFont typeface="Arial" panose="020B0604020202020204" pitchFamily="34" charset="0"/>
              <a:buChar char="•"/>
            </a:pPr>
            <a:r>
              <a:rPr lang="en-GB"/>
              <a:t>Prepared documentation and a final presentation.</a:t>
            </a:r>
            <a:endParaRPr lang="en-GB">
              <a:ea typeface="Calibri"/>
              <a:cs typeface="Calibri"/>
            </a:endParaRPr>
          </a:p>
          <a:p>
            <a:pPr lvl="1">
              <a:buFont typeface="Arial" panose="020B0604020202020204" pitchFamily="34" charset="0"/>
              <a:buChar char="•"/>
            </a:pPr>
            <a:r>
              <a:rPr lang="en-GB"/>
              <a:t>Submitted the project after confirming everything was complete.</a:t>
            </a:r>
            <a:endParaRPr lang="en-GB">
              <a:ea typeface="Calibri"/>
              <a:cs typeface="Calibri"/>
            </a:endParaRPr>
          </a:p>
          <a:p>
            <a:pPr lvl="1">
              <a:buFont typeface="Arial" panose="020B0604020202020204" pitchFamily="34" charset="0"/>
              <a:buChar char="•"/>
            </a:pPr>
            <a:endParaRPr lang="en-GB">
              <a:ea typeface="Calibri"/>
              <a:cs typeface="Calibri"/>
            </a:endParaRPr>
          </a:p>
          <a:p>
            <a:pPr lvl="1"/>
            <a:r>
              <a:rPr lang="en-GB">
                <a:ea typeface="Calibri"/>
                <a:cs typeface="Calibri"/>
              </a:rPr>
              <a:t>Structure:</a:t>
            </a:r>
          </a:p>
          <a:p>
            <a:pPr lvl="1"/>
            <a:r>
              <a:rPr lang="en-GB"/>
              <a:t>For instance, the Quality controller had to overlook the product outcome and efficiency.</a:t>
            </a:r>
            <a:endParaRPr lang="en-GB">
              <a:ea typeface="Calibri" panose="020F0502020204030204"/>
              <a:cs typeface="Calibri" panose="020F0502020204030204"/>
            </a:endParaRPr>
          </a:p>
          <a:p>
            <a:pPr lvl="1">
              <a:buFont typeface="Arial" panose="020B0604020202020204" pitchFamily="34" charset="0"/>
              <a:buChar char="•"/>
            </a:pPr>
            <a:endParaRPr lang="en-GB">
              <a:ea typeface="Calibri" panose="020F0502020204030204"/>
              <a:cs typeface="Calibri" panose="020F0502020204030204"/>
            </a:endParaRPr>
          </a:p>
          <a:p>
            <a:endParaRPr lang="en-GB">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72F21DF5-EA21-4C40-A604-86698087A3A6}" type="slidenum">
              <a:rPr lang="en-GB" smtClean="0"/>
              <a:t>3</a:t>
            </a:fld>
            <a:endParaRPr lang="en-GB"/>
          </a:p>
        </p:txBody>
      </p:sp>
    </p:spTree>
    <p:extLst>
      <p:ext uri="{BB962C8B-B14F-4D97-AF65-F5344CB8AC3E}">
        <p14:creationId xmlns:p14="http://schemas.microsoft.com/office/powerpoint/2010/main" val="3162620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a:effectLst/>
                <a:latin typeface="UICTFontTextStyleBody"/>
              </a:rPr>
              <a:t>Home page was started first so we could use the nav bar and menu as a template</a:t>
            </a:r>
            <a:endParaRPr lang="en-GB">
              <a:effectLst/>
              <a:latin typeface=".AppleSystemUIFont"/>
            </a:endParaRPr>
          </a:p>
          <a:p>
            <a:r>
              <a:rPr lang="en-GB" b="0" i="0">
                <a:effectLst/>
                <a:latin typeface="UICTFontTextStyleBody"/>
              </a:rPr>
              <a:t>Nisha and favour made the past/future bookings pages and confirmation page, JavaScript. More of a focus on usability, clear navigation and using colours.</a:t>
            </a:r>
            <a:endParaRPr lang="en-GB">
              <a:effectLst/>
              <a:latin typeface=".AppleSystemUIFont"/>
            </a:endParaRPr>
          </a:p>
          <a:p>
            <a:r>
              <a:rPr lang="en-GB" b="0" i="0">
                <a:effectLst/>
                <a:latin typeface="UICTFontTextStyleBody"/>
              </a:rPr>
              <a:t>Booking page was made separately for easy usability, combined code from Kieran and Nisha.</a:t>
            </a:r>
            <a:endParaRPr lang="en-GB">
              <a:effectLst/>
              <a:latin typeface=".AppleSystemUIFont"/>
            </a:endParaRPr>
          </a:p>
          <a:p>
            <a:r>
              <a:rPr lang="en-GB" b="0" i="0">
                <a:effectLst/>
                <a:latin typeface="UICTFontTextStyleBody"/>
              </a:rPr>
              <a:t>Live map was made by Omarion, with the concept of showing study space availability in real time.</a:t>
            </a:r>
            <a:endParaRPr lang="en-GB">
              <a:effectLst/>
              <a:latin typeface=".AppleSystemUIFont"/>
            </a:endParaRPr>
          </a:p>
          <a:p>
            <a:r>
              <a:rPr lang="en-GB" b="0" i="0">
                <a:effectLst/>
                <a:latin typeface="UICTFontTextStyleBody"/>
              </a:rPr>
              <a:t>Once separate work was completed. All code was made cohesive, so all nav bars and footers the same, pages linked together. </a:t>
            </a:r>
            <a:endParaRPr lang="en-GB">
              <a:effectLst/>
              <a:latin typeface=".AppleSystemUIFont"/>
            </a:endParaRPr>
          </a:p>
        </p:txBody>
      </p:sp>
      <p:sp>
        <p:nvSpPr>
          <p:cNvPr id="4" name="Slide Number Placeholder 3"/>
          <p:cNvSpPr>
            <a:spLocks noGrp="1"/>
          </p:cNvSpPr>
          <p:nvPr>
            <p:ph type="sldNum" sz="quarter" idx="5"/>
          </p:nvPr>
        </p:nvSpPr>
        <p:spPr/>
        <p:txBody>
          <a:bodyPr/>
          <a:lstStyle/>
          <a:p>
            <a:fld id="{72F21DF5-EA21-4C40-A604-86698087A3A6}" type="slidenum">
              <a:rPr lang="en-GB" smtClean="0"/>
              <a:t>5</a:t>
            </a:fld>
            <a:endParaRPr lang="en-GB"/>
          </a:p>
        </p:txBody>
      </p:sp>
    </p:spTree>
    <p:extLst>
      <p:ext uri="{BB962C8B-B14F-4D97-AF65-F5344CB8AC3E}">
        <p14:creationId xmlns:p14="http://schemas.microsoft.com/office/powerpoint/2010/main" val="3994926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2F21DF5-EA21-4C40-A604-86698087A3A6}" type="slidenum">
              <a:rPr lang="en-GB" smtClean="0"/>
              <a:t>7</a:t>
            </a:fld>
            <a:endParaRPr lang="en-GB"/>
          </a:p>
        </p:txBody>
      </p:sp>
    </p:spTree>
    <p:extLst>
      <p:ext uri="{BB962C8B-B14F-4D97-AF65-F5344CB8AC3E}">
        <p14:creationId xmlns:p14="http://schemas.microsoft.com/office/powerpoint/2010/main" val="2827571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a:t>The development of the platform was divided amongst each member. Each web page designed by one person.  The live map and booking page required pair programming due to its many features. </a:t>
            </a:r>
          </a:p>
          <a:p>
            <a:r>
              <a:rPr lang="en-GB" sz="1200"/>
              <a:t>The rest of the work was divided according to the roles. </a:t>
            </a:r>
          </a:p>
          <a:p>
            <a:endParaRPr lang="en-GB" sz="1200"/>
          </a:p>
          <a:p>
            <a:r>
              <a:rPr lang="en-GB" b="1"/>
              <a:t>1. Team Leader (Project Manager)</a:t>
            </a:r>
          </a:p>
          <a:p>
            <a:pPr lvl="1">
              <a:buFont typeface="Arial" panose="020B0604020202020204" pitchFamily="34" charset="0"/>
              <a:buChar char="•"/>
            </a:pPr>
            <a:r>
              <a:rPr lang="en-GB"/>
              <a:t>Acted as the main coordinator, ensuring tasks were completed on time.</a:t>
            </a:r>
          </a:p>
          <a:p>
            <a:pPr lvl="1">
              <a:buFont typeface="Arial" panose="020B0604020202020204" pitchFamily="34" charset="0"/>
              <a:buChar char="•"/>
            </a:pPr>
            <a:r>
              <a:rPr lang="en-GB"/>
              <a:t>Facilitated communication between team members and handled any conflicts.</a:t>
            </a:r>
          </a:p>
          <a:p>
            <a:pPr lvl="1">
              <a:buFont typeface="Arial" panose="020B0604020202020204" pitchFamily="34" charset="0"/>
              <a:buChar char="•"/>
            </a:pPr>
            <a:r>
              <a:rPr lang="en-GB"/>
              <a:t>Organized meetings, set deadlines, and ensured progress aligned with project goals.</a:t>
            </a:r>
          </a:p>
          <a:p>
            <a:pPr lvl="1">
              <a:buFont typeface="Arial" panose="020B0604020202020204" pitchFamily="34" charset="0"/>
              <a:buChar char="•"/>
            </a:pPr>
            <a:r>
              <a:rPr lang="en-GB"/>
              <a:t>Helped resolve any roadblocks team members faced.</a:t>
            </a:r>
          </a:p>
          <a:p>
            <a:r>
              <a:rPr lang="en-GB" b="1"/>
              <a:t>2. Product Owner</a:t>
            </a:r>
          </a:p>
          <a:p>
            <a:pPr lvl="1">
              <a:buFont typeface="Arial" panose="020B0604020202020204" pitchFamily="34" charset="0"/>
              <a:buChar char="•"/>
            </a:pPr>
            <a:r>
              <a:rPr lang="en-GB"/>
              <a:t>Focused on the user experience and functionality of the booking website.</a:t>
            </a:r>
          </a:p>
          <a:p>
            <a:pPr lvl="1">
              <a:buFont typeface="Arial" panose="020B0604020202020204" pitchFamily="34" charset="0"/>
              <a:buChar char="•"/>
            </a:pPr>
            <a:r>
              <a:rPr lang="en-GB"/>
              <a:t>Defined key requirements and ensured that the final product met user needs.</a:t>
            </a:r>
          </a:p>
          <a:p>
            <a:pPr lvl="1">
              <a:buFont typeface="Arial" panose="020B0604020202020204" pitchFamily="34" charset="0"/>
              <a:buChar char="•"/>
            </a:pPr>
            <a:r>
              <a:rPr lang="en-GB"/>
              <a:t>Gathered feedback and worked closely with the team to refine features.</a:t>
            </a:r>
          </a:p>
          <a:p>
            <a:pPr lvl="1">
              <a:buFont typeface="Arial" panose="020B0604020202020204" pitchFamily="34" charset="0"/>
              <a:buChar char="•"/>
            </a:pPr>
            <a:r>
              <a:rPr lang="en-GB"/>
              <a:t>Ensured that all implemented features aligned with the project’s vision.</a:t>
            </a:r>
          </a:p>
          <a:p>
            <a:r>
              <a:rPr lang="en-GB" b="1"/>
              <a:t>3. Quality Controller</a:t>
            </a:r>
          </a:p>
          <a:p>
            <a:pPr lvl="1">
              <a:buFont typeface="Arial" panose="020B0604020202020204" pitchFamily="34" charset="0"/>
              <a:buChar char="•"/>
            </a:pPr>
            <a:r>
              <a:rPr lang="en-GB"/>
              <a:t>Reviewed the code, design, and functionality to ensure a high-quality product.</a:t>
            </a:r>
          </a:p>
          <a:p>
            <a:pPr lvl="1">
              <a:buFont typeface="Arial" panose="020B0604020202020204" pitchFamily="34" charset="0"/>
              <a:buChar char="•"/>
            </a:pPr>
            <a:r>
              <a:rPr lang="en-GB"/>
              <a:t>Conducted testing (e.g., usability testing, bug checks) and suggested improvements.</a:t>
            </a:r>
          </a:p>
          <a:p>
            <a:pPr lvl="1">
              <a:buFont typeface="Arial" panose="020B0604020202020204" pitchFamily="34" charset="0"/>
              <a:buChar char="•"/>
            </a:pPr>
            <a:r>
              <a:rPr lang="en-GB"/>
              <a:t>Ensured best practices in development were followed.</a:t>
            </a:r>
          </a:p>
          <a:p>
            <a:pPr lvl="1">
              <a:buFont typeface="Arial" panose="020B0604020202020204" pitchFamily="34" charset="0"/>
              <a:buChar char="•"/>
            </a:pPr>
            <a:r>
              <a:rPr lang="en-GB"/>
              <a:t>Provided feedback to developers to improve the system before the final submission.</a:t>
            </a:r>
          </a:p>
          <a:p>
            <a:r>
              <a:rPr lang="en-GB" b="1"/>
              <a:t>4 &amp; 5. Team Members (Developers/Designers)</a:t>
            </a:r>
          </a:p>
          <a:p>
            <a:pPr lvl="1">
              <a:buFont typeface="Arial" panose="020B0604020202020204" pitchFamily="34" charset="0"/>
              <a:buChar char="•"/>
            </a:pPr>
            <a:r>
              <a:rPr lang="en-GB"/>
              <a:t>Focused on coding, designing, and implementing the booking website.</a:t>
            </a:r>
          </a:p>
          <a:p>
            <a:pPr lvl="1">
              <a:buFont typeface="Arial" panose="020B0604020202020204" pitchFamily="34" charset="0"/>
              <a:buChar char="•"/>
            </a:pPr>
            <a:r>
              <a:rPr lang="en-GB"/>
              <a:t>Worked on frontend, backend, and database development.</a:t>
            </a:r>
          </a:p>
          <a:p>
            <a:pPr lvl="1">
              <a:buFont typeface="Arial" panose="020B0604020202020204" pitchFamily="34" charset="0"/>
              <a:buChar char="•"/>
            </a:pPr>
            <a:r>
              <a:rPr lang="en-GB"/>
              <a:t>Followed assigned tasks and collaborated on features like authentication, booking management, and UI design.</a:t>
            </a:r>
          </a:p>
          <a:p>
            <a:pPr lvl="1">
              <a:buFont typeface="Arial" panose="020B0604020202020204" pitchFamily="34" charset="0"/>
              <a:buChar char="•"/>
            </a:pPr>
            <a:r>
              <a:rPr lang="en-GB"/>
              <a:t>Regularly updated the team on their progress and sought help when needed.</a:t>
            </a:r>
          </a:p>
          <a:p>
            <a:pPr>
              <a:buFont typeface="Arial" panose="020B0604020202020204" pitchFamily="34" charset="0"/>
              <a:buChar char="•"/>
            </a:pPr>
            <a:endParaRPr lang="en-GB"/>
          </a:p>
          <a:p>
            <a:r>
              <a:rPr lang="en-GB" b="1"/>
              <a:t>How We Functioned as a Team</a:t>
            </a:r>
          </a:p>
          <a:p>
            <a:pPr>
              <a:buFont typeface="Arial" panose="020B0604020202020204" pitchFamily="34" charset="0"/>
              <a:buChar char="•"/>
            </a:pPr>
            <a:r>
              <a:rPr lang="en-GB" b="1"/>
              <a:t>Clear Role Assignment:</a:t>
            </a:r>
            <a:r>
              <a:rPr lang="en-GB"/>
              <a:t> Each person had a defined role, which prevented confusion and overlap of tasks. </a:t>
            </a:r>
          </a:p>
          <a:p>
            <a:pPr lvl="1"/>
            <a:r>
              <a:rPr lang="en-GB" sz="5600">
                <a:solidFill>
                  <a:schemeClr val="accent2">
                    <a:lumMod val="40000"/>
                    <a:lumOff val="60000"/>
                  </a:schemeClr>
                </a:solidFill>
                <a:ea typeface="+mn-lt"/>
                <a:cs typeface="+mn-lt"/>
              </a:rPr>
              <a:t>Task allocation and organisation: </a:t>
            </a:r>
            <a:endParaRPr lang="en-GB" sz="5600">
              <a:solidFill>
                <a:schemeClr val="accent2">
                  <a:lumMod val="40000"/>
                  <a:lumOff val="60000"/>
                </a:schemeClr>
              </a:solidFill>
            </a:endParaRPr>
          </a:p>
          <a:p>
            <a:pPr lvl="2">
              <a:buFont typeface="Arial"/>
              <a:buChar char="•"/>
            </a:pPr>
            <a:r>
              <a:rPr lang="en-GB" sz="5600">
                <a:ea typeface="+mn-lt"/>
                <a:cs typeface="+mn-lt"/>
              </a:rPr>
              <a:t>Structured project board with clearly defined tasks for each role</a:t>
            </a:r>
            <a:endParaRPr lang="en-GB" sz="5600"/>
          </a:p>
          <a:p>
            <a:pPr lvl="2">
              <a:buFont typeface="Arial"/>
              <a:buChar char="•"/>
            </a:pPr>
            <a:r>
              <a:rPr lang="en-GB" sz="5600">
                <a:ea typeface="+mn-lt"/>
                <a:cs typeface="+mn-lt"/>
              </a:rPr>
              <a:t>Weekly task assignments with regular progress tracking</a:t>
            </a:r>
            <a:endParaRPr lang="en-GB" sz="5600"/>
          </a:p>
          <a:p>
            <a:pPr lvl="2">
              <a:buFont typeface="Arial"/>
              <a:buChar char="•"/>
            </a:pPr>
            <a:r>
              <a:rPr lang="en-GB" sz="5600">
                <a:ea typeface="+mn-lt"/>
                <a:cs typeface="+mn-lt"/>
              </a:rPr>
              <a:t>Collaborative decision-making for interdependent components</a:t>
            </a:r>
          </a:p>
          <a:p>
            <a:pPr>
              <a:buFont typeface="Arial" panose="020B0604020202020204" pitchFamily="34" charset="0"/>
              <a:buChar char="•"/>
            </a:pPr>
            <a:endParaRPr lang="en-GB"/>
          </a:p>
          <a:p>
            <a:pPr>
              <a:buFont typeface="Arial" panose="020B0604020202020204" pitchFamily="34" charset="0"/>
              <a:buChar char="•"/>
            </a:pPr>
            <a:endParaRPr lang="en-GB"/>
          </a:p>
          <a:p>
            <a:pPr>
              <a:buFont typeface="Arial" panose="020B0604020202020204" pitchFamily="34" charset="0"/>
              <a:buChar char="•"/>
            </a:pPr>
            <a:r>
              <a:rPr lang="en-GB" b="1"/>
              <a:t>Effective Communication:</a:t>
            </a:r>
            <a:r>
              <a:rPr lang="en-GB"/>
              <a:t> Used team meetings, messages, and collaborative tools (e.g., Trello, GitHub) to stay aligned.</a:t>
            </a:r>
          </a:p>
          <a:p>
            <a:pPr marL="914400" lvl="3" indent="0">
              <a:buNone/>
            </a:pPr>
            <a:r>
              <a:rPr lang="en-GB" sz="1200">
                <a:solidFill>
                  <a:schemeClr val="accent2">
                    <a:lumMod val="40000"/>
                    <a:lumOff val="60000"/>
                  </a:schemeClr>
                </a:solidFill>
                <a:ea typeface="+mn-lt"/>
                <a:cs typeface="+mn-lt"/>
              </a:rPr>
              <a:t>Communication methods: </a:t>
            </a:r>
            <a:endParaRPr lang="en-GB" sz="1200">
              <a:solidFill>
                <a:schemeClr val="accent2">
                  <a:lumMod val="40000"/>
                  <a:lumOff val="60000"/>
                </a:schemeClr>
              </a:solidFill>
            </a:endParaRPr>
          </a:p>
          <a:p>
            <a:pPr lvl="3">
              <a:buFont typeface="Arial"/>
              <a:buChar char="•"/>
            </a:pPr>
            <a:r>
              <a:rPr lang="en-GB" sz="1200">
                <a:ea typeface="+mn-lt"/>
                <a:cs typeface="+mn-lt"/>
              </a:rPr>
              <a:t>Regular team meetings </a:t>
            </a:r>
            <a:endParaRPr lang="en-GB" sz="1200"/>
          </a:p>
          <a:p>
            <a:pPr lvl="3">
              <a:buFont typeface="Arial"/>
              <a:buChar char="•"/>
            </a:pPr>
            <a:r>
              <a:rPr lang="en-GB" sz="1200">
                <a:ea typeface="+mn-lt"/>
                <a:cs typeface="+mn-lt"/>
              </a:rPr>
              <a:t>Shared documentation and progress reports</a:t>
            </a:r>
            <a:endParaRPr lang="en-GB" sz="1200"/>
          </a:p>
          <a:p>
            <a:pPr lvl="3">
              <a:buFont typeface="Arial"/>
              <a:buChar char="•"/>
            </a:pPr>
            <a:r>
              <a:rPr lang="en-GB" sz="1200">
                <a:ea typeface="+mn-lt"/>
                <a:cs typeface="+mn-lt"/>
              </a:rPr>
              <a:t>Digital communication channels for immediate problem solving</a:t>
            </a:r>
            <a:endParaRPr lang="en-GB" sz="1200"/>
          </a:p>
          <a:p>
            <a:pPr>
              <a:buFont typeface="Arial" panose="020B0604020202020204" pitchFamily="34" charset="0"/>
              <a:buChar char="•"/>
            </a:pPr>
            <a:endParaRPr lang="en-GB"/>
          </a:p>
          <a:p>
            <a:pPr>
              <a:buFont typeface="Arial" panose="020B0604020202020204" pitchFamily="34" charset="0"/>
              <a:buChar char="•"/>
            </a:pPr>
            <a:r>
              <a:rPr lang="en-GB" b="1"/>
              <a:t>Collaboration &amp; Support:</a:t>
            </a:r>
            <a:r>
              <a:rPr lang="en-GB"/>
              <a:t> Team members helped each other when needed, ensuring no one fell behind.</a:t>
            </a:r>
          </a:p>
          <a:p>
            <a:pPr lvl="2"/>
            <a:r>
              <a:rPr lang="en-GB" sz="5600">
                <a:solidFill>
                  <a:schemeClr val="accent2">
                    <a:lumMod val="40000"/>
                    <a:lumOff val="60000"/>
                  </a:schemeClr>
                </a:solidFill>
                <a:ea typeface="+mn-lt"/>
                <a:cs typeface="+mn-lt"/>
              </a:rPr>
              <a:t>Collaborative development: </a:t>
            </a:r>
            <a:endParaRPr lang="en-GB" sz="5600">
              <a:solidFill>
                <a:schemeClr val="accent2">
                  <a:lumMod val="40000"/>
                  <a:lumOff val="60000"/>
                </a:schemeClr>
              </a:solidFill>
            </a:endParaRPr>
          </a:p>
          <a:p>
            <a:pPr lvl="3">
              <a:buFont typeface="Arial"/>
              <a:buChar char="•"/>
            </a:pPr>
            <a:r>
              <a:rPr lang="en-GB" sz="5600">
                <a:ea typeface="+mn-lt"/>
                <a:cs typeface="+mn-lt"/>
              </a:rPr>
              <a:t>Code review sessions to ensure quality</a:t>
            </a:r>
            <a:endParaRPr lang="en-GB" sz="5600"/>
          </a:p>
          <a:p>
            <a:pPr lvl="3">
              <a:buFont typeface="Arial"/>
              <a:buChar char="•"/>
            </a:pPr>
            <a:r>
              <a:rPr lang="en-GB" sz="5600">
                <a:ea typeface="+mn-lt"/>
                <a:cs typeface="+mn-lt"/>
              </a:rPr>
              <a:t>Knowledge sharing across different technical areas</a:t>
            </a:r>
            <a:endParaRPr lang="en-GB" sz="5600"/>
          </a:p>
          <a:p>
            <a:pPr lvl="3">
              <a:buFont typeface="Arial"/>
              <a:buChar char="•"/>
            </a:pPr>
            <a:r>
              <a:rPr lang="en-GB" sz="5600">
                <a:ea typeface="+mn-lt"/>
                <a:cs typeface="+mn-lt"/>
              </a:rPr>
              <a:t>Joint testing and feedback implementation</a:t>
            </a:r>
            <a:endParaRPr lang="en-GB" sz="5600"/>
          </a:p>
          <a:p>
            <a:pPr>
              <a:buFont typeface="Arial" panose="020B0604020202020204" pitchFamily="34" charset="0"/>
              <a:buChar char="•"/>
            </a:pPr>
            <a:endParaRPr lang="en-GB"/>
          </a:p>
          <a:p>
            <a:pPr>
              <a:buFont typeface="Arial" panose="020B0604020202020204" pitchFamily="34" charset="0"/>
              <a:buChar char="•"/>
            </a:pPr>
            <a:r>
              <a:rPr lang="en-GB" b="1"/>
              <a:t>Testing &amp; Feedback Loop:</a:t>
            </a:r>
            <a:r>
              <a:rPr lang="en-GB"/>
              <a:t> The Quality Controller ensured that issues were addressed before the final submission.</a:t>
            </a:r>
          </a:p>
          <a:p>
            <a:pPr>
              <a:buFont typeface="Arial" panose="020B0604020202020204" pitchFamily="34" charset="0"/>
              <a:buChar char="•"/>
            </a:pPr>
            <a:r>
              <a:rPr lang="en-GB" b="1"/>
              <a:t>Final Review &amp; Adjustments:</a:t>
            </a:r>
            <a:r>
              <a:rPr lang="en-GB"/>
              <a:t> Before submission, the entire team reviewed the project and made necessary refinements</a:t>
            </a:r>
          </a:p>
          <a:p>
            <a:endParaRPr lang="en-GB" sz="1200"/>
          </a:p>
          <a:p>
            <a:endParaRPr lang="en-GB"/>
          </a:p>
        </p:txBody>
      </p:sp>
      <p:sp>
        <p:nvSpPr>
          <p:cNvPr id="4" name="Slide Number Placeholder 3"/>
          <p:cNvSpPr>
            <a:spLocks noGrp="1"/>
          </p:cNvSpPr>
          <p:nvPr>
            <p:ph type="sldNum" sz="quarter" idx="5"/>
          </p:nvPr>
        </p:nvSpPr>
        <p:spPr/>
        <p:txBody>
          <a:bodyPr/>
          <a:lstStyle/>
          <a:p>
            <a:fld id="{72F21DF5-EA21-4C40-A604-86698087A3A6}" type="slidenum">
              <a:rPr lang="en-GB" smtClean="0"/>
              <a:t>8</a:t>
            </a:fld>
            <a:endParaRPr lang="en-GB"/>
          </a:p>
        </p:txBody>
      </p:sp>
    </p:spTree>
    <p:extLst>
      <p:ext uri="{BB962C8B-B14F-4D97-AF65-F5344CB8AC3E}">
        <p14:creationId xmlns:p14="http://schemas.microsoft.com/office/powerpoint/2010/main" val="963115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b="1"/>
              <a:t>Defining Clear Requirements:</a:t>
            </a:r>
            <a:r>
              <a:rPr lang="en-US"/>
              <a:t> The team had to ensure that all features (such as booking, cancellations, and user authentication) were well-defined and met user needs.</a:t>
            </a:r>
          </a:p>
          <a:p>
            <a:pPr marL="285750" indent="-285750">
              <a:buFont typeface="Arial"/>
              <a:buChar char="•"/>
            </a:pPr>
            <a:r>
              <a:rPr lang="en-US" b="1"/>
              <a:t>Technical Challenges:</a:t>
            </a:r>
            <a:r>
              <a:rPr lang="en-US"/>
              <a:t> Implementing the booking functionality, managing database conflicts, and ensuring real-time availability were complex.</a:t>
            </a:r>
            <a:endParaRPr lang="en-GB"/>
          </a:p>
          <a:p>
            <a:pPr marL="285750" indent="-285750">
              <a:buFont typeface="Arial"/>
              <a:buChar char="•"/>
            </a:pPr>
            <a:r>
              <a:rPr lang="en-US" b="1"/>
              <a:t>Team Coordination:</a:t>
            </a:r>
            <a:r>
              <a:rPr lang="en-US"/>
              <a:t> Balancing different schedules, work styles, and responsibilities was difficult.</a:t>
            </a:r>
            <a:endParaRPr lang="en-GB"/>
          </a:p>
          <a:p>
            <a:pPr marL="285750" indent="-285750">
              <a:buFont typeface="Arial"/>
              <a:buChar char="•"/>
            </a:pPr>
            <a:r>
              <a:rPr lang="en-US" b="1"/>
              <a:t>Time Management:</a:t>
            </a:r>
            <a:r>
              <a:rPr lang="en-US"/>
              <a:t> Meeting deadlines while balancing university coursework and personal commitments was a struggle.</a:t>
            </a:r>
            <a:endParaRPr lang="en-GB"/>
          </a:p>
          <a:p>
            <a:pPr marL="285750" indent="-285750">
              <a:buFont typeface="Arial"/>
              <a:buChar char="•"/>
            </a:pPr>
            <a:r>
              <a:rPr lang="en-US" b="1"/>
              <a:t>Communication Gaps:</a:t>
            </a:r>
            <a:r>
              <a:rPr lang="en-US"/>
              <a:t> Misunderstandings about tasks and expectations led to delays or rework.</a:t>
            </a:r>
            <a:endParaRPr lang="en-GB"/>
          </a:p>
          <a:p>
            <a:endParaRPr lang="en-US">
              <a:ea typeface="Calibri"/>
              <a:cs typeface="Calibri"/>
            </a:endParaRPr>
          </a:p>
          <a:p>
            <a:r>
              <a:rPr lang="en-GB" b="1"/>
              <a:t>How the Team Solved These Issues</a:t>
            </a:r>
          </a:p>
          <a:p>
            <a:pPr>
              <a:buFont typeface="+mj-lt"/>
              <a:buAutoNum type="arabicPeriod"/>
            </a:pPr>
            <a:r>
              <a:rPr lang="en-GB" b="1"/>
              <a:t>Regular Meetings:</a:t>
            </a:r>
            <a:r>
              <a:rPr lang="en-GB"/>
              <a:t> Scheduled weekly check-ins to track progress and address issues early.</a:t>
            </a:r>
          </a:p>
          <a:p>
            <a:pPr>
              <a:buFont typeface="+mj-lt"/>
              <a:buAutoNum type="arabicPeriod"/>
            </a:pPr>
            <a:r>
              <a:rPr lang="en-GB" b="1"/>
              <a:t>Task Delegation:</a:t>
            </a:r>
            <a:r>
              <a:rPr lang="en-GB"/>
              <a:t> Divided tasks based on team members’ strengths (e.g., coding, UI design, database management).</a:t>
            </a:r>
          </a:p>
          <a:p>
            <a:pPr>
              <a:buFont typeface="+mj-lt"/>
              <a:buAutoNum type="arabicPeriod"/>
            </a:pPr>
            <a:r>
              <a:rPr lang="en-GB" b="1"/>
              <a:t>Version Control:</a:t>
            </a:r>
            <a:r>
              <a:rPr lang="en-GB"/>
              <a:t> Used Git/GitHub to collaborate and prevent code conflicts.</a:t>
            </a:r>
          </a:p>
          <a:p>
            <a:pPr>
              <a:buFont typeface="+mj-lt"/>
              <a:buAutoNum type="arabicPeriod"/>
            </a:pPr>
            <a:r>
              <a:rPr lang="en-GB" b="1"/>
              <a:t>Prototyping &amp; Feedback:</a:t>
            </a:r>
            <a:r>
              <a:rPr lang="en-GB"/>
              <a:t> Created wireframes before development to align expectations and avoid last-minute changes.</a:t>
            </a:r>
          </a:p>
          <a:p>
            <a:pPr>
              <a:buFont typeface="+mj-lt"/>
              <a:buAutoNum type="arabicPeriod"/>
            </a:pPr>
            <a:r>
              <a:rPr lang="en-GB" b="1"/>
              <a:t>Clear Documentation:</a:t>
            </a:r>
            <a:r>
              <a:rPr lang="en-GB"/>
              <a:t> Maintained shared documents for requirements, deadlines, and task lists</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72F21DF5-EA21-4C40-A604-86698087A3A6}" type="slidenum">
              <a:t>9</a:t>
            </a:fld>
            <a:endParaRPr lang="en-GB"/>
          </a:p>
        </p:txBody>
      </p:sp>
    </p:spTree>
    <p:extLst>
      <p:ext uri="{BB962C8B-B14F-4D97-AF65-F5344CB8AC3E}">
        <p14:creationId xmlns:p14="http://schemas.microsoft.com/office/powerpoint/2010/main" val="18580679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What I Learned About Interpersonal Skills in Team Working</a:t>
            </a:r>
          </a:p>
          <a:p>
            <a:pPr>
              <a:buFont typeface="Arial" panose="020B0604020202020204" pitchFamily="34" charset="0"/>
              <a:buChar char="•"/>
            </a:pPr>
            <a:r>
              <a:rPr lang="en-GB" b="1"/>
              <a:t>Active Listening:</a:t>
            </a:r>
            <a:r>
              <a:rPr lang="en-GB"/>
              <a:t> Understanding different perspectives improved collaboration.</a:t>
            </a:r>
          </a:p>
          <a:p>
            <a:pPr>
              <a:buFont typeface="Arial" panose="020B0604020202020204" pitchFamily="34" charset="0"/>
              <a:buChar char="•"/>
            </a:pPr>
            <a:r>
              <a:rPr lang="en-GB" b="1"/>
              <a:t>Constructive Feedback:</a:t>
            </a:r>
            <a:r>
              <a:rPr lang="en-GB"/>
              <a:t> Giving and receiving feedback without conflict made the project better.</a:t>
            </a:r>
          </a:p>
          <a:p>
            <a:pPr>
              <a:buFont typeface="Arial" panose="020B0604020202020204" pitchFamily="34" charset="0"/>
              <a:buChar char="•"/>
            </a:pPr>
            <a:r>
              <a:rPr lang="en-GB" b="1"/>
              <a:t>Adaptability:</a:t>
            </a:r>
            <a:r>
              <a:rPr lang="en-GB"/>
              <a:t> Being open to changes and last-minute fixes was necessary.</a:t>
            </a:r>
          </a:p>
          <a:p>
            <a:pPr>
              <a:buFont typeface="Arial" panose="020B0604020202020204" pitchFamily="34" charset="0"/>
              <a:buChar char="•"/>
            </a:pPr>
            <a:r>
              <a:rPr lang="en-GB" b="1"/>
              <a:t>Conflict Resolution:</a:t>
            </a:r>
            <a:r>
              <a:rPr lang="en-GB"/>
              <a:t> Addressing issues early prevented bigger misunderstandings.</a:t>
            </a:r>
          </a:p>
          <a:p>
            <a:pPr>
              <a:buFont typeface="Arial" panose="020B0604020202020204" pitchFamily="34" charset="0"/>
              <a:buChar char="•"/>
            </a:pPr>
            <a:endParaRPr lang="en-GB"/>
          </a:p>
          <a:p>
            <a:r>
              <a:rPr lang="en-GB" b="1"/>
              <a:t>What I Learned About Personal and Team Responsibilities</a:t>
            </a:r>
          </a:p>
          <a:p>
            <a:pPr>
              <a:buFont typeface="Arial" panose="020B0604020202020204" pitchFamily="34" charset="0"/>
              <a:buChar char="•"/>
            </a:pPr>
            <a:r>
              <a:rPr lang="en-GB" b="1"/>
              <a:t>Personal Responsibility:</a:t>
            </a:r>
            <a:r>
              <a:rPr lang="en-GB"/>
              <a:t> Meeting deadlines and communicating progress was crucial for team success.</a:t>
            </a:r>
          </a:p>
          <a:p>
            <a:pPr>
              <a:buFont typeface="Arial" panose="020B0604020202020204" pitchFamily="34" charset="0"/>
              <a:buChar char="•"/>
            </a:pPr>
            <a:r>
              <a:rPr lang="en-GB" b="1"/>
              <a:t>Team Dependence:</a:t>
            </a:r>
            <a:r>
              <a:rPr lang="en-GB"/>
              <a:t> Everyone’s contribution mattered, and one person falling behind impacted the entire project.</a:t>
            </a:r>
          </a:p>
          <a:p>
            <a:pPr>
              <a:buFont typeface="Arial" panose="020B0604020202020204" pitchFamily="34" charset="0"/>
              <a:buChar char="•"/>
            </a:pPr>
            <a:r>
              <a:rPr lang="en-GB" b="1"/>
              <a:t>Accountability:</a:t>
            </a:r>
            <a:r>
              <a:rPr lang="en-GB"/>
              <a:t> Regular updates and check-ins helped ensure no one was left behind.</a:t>
            </a:r>
          </a:p>
          <a:p>
            <a:pPr>
              <a:buFont typeface="Arial" panose="020B0604020202020204" pitchFamily="34" charset="0"/>
              <a:buChar char="•"/>
            </a:pPr>
            <a:endParaRPr lang="en-GB"/>
          </a:p>
          <a:p>
            <a:r>
              <a:rPr lang="en-GB" b="1"/>
              <a:t>What I Learned About Organization and Structure in the Team</a:t>
            </a:r>
          </a:p>
          <a:p>
            <a:pPr>
              <a:buFont typeface="Arial" panose="020B0604020202020204" pitchFamily="34" charset="0"/>
              <a:buChar char="•"/>
            </a:pPr>
            <a:r>
              <a:rPr lang="en-GB" b="1"/>
              <a:t>Importance of Clear Roles:</a:t>
            </a:r>
            <a:r>
              <a:rPr lang="en-GB"/>
              <a:t> Assigning specific roles (e.g., frontend, backend, project manager) helped efficiency.</a:t>
            </a:r>
          </a:p>
          <a:p>
            <a:pPr>
              <a:buFont typeface="Arial" panose="020B0604020202020204" pitchFamily="34" charset="0"/>
              <a:buChar char="•"/>
            </a:pPr>
            <a:r>
              <a:rPr lang="en-GB" b="1"/>
              <a:t>Structured Workflow:</a:t>
            </a:r>
            <a:r>
              <a:rPr lang="en-GB"/>
              <a:t> Using tools like Trello or Notion kept tasks organized.</a:t>
            </a:r>
          </a:p>
          <a:p>
            <a:pPr>
              <a:buFont typeface="Arial" panose="020B0604020202020204" pitchFamily="34" charset="0"/>
              <a:buChar char="•"/>
            </a:pPr>
            <a:r>
              <a:rPr lang="en-GB" b="1"/>
              <a:t>Iterative Approach Works Best:</a:t>
            </a:r>
            <a:r>
              <a:rPr lang="en-GB"/>
              <a:t> Breaking down tasks into milestones helped track progress and adapt to changes.</a:t>
            </a:r>
          </a:p>
          <a:p>
            <a:pPr>
              <a:buFont typeface="Arial" panose="020B0604020202020204" pitchFamily="34" charset="0"/>
              <a:buChar char="•"/>
            </a:pPr>
            <a:endParaRPr lang="en-GB"/>
          </a:p>
          <a:p>
            <a:endParaRPr lang="en-GB"/>
          </a:p>
        </p:txBody>
      </p:sp>
      <p:sp>
        <p:nvSpPr>
          <p:cNvPr id="4" name="Slide Number Placeholder 3"/>
          <p:cNvSpPr>
            <a:spLocks noGrp="1"/>
          </p:cNvSpPr>
          <p:nvPr>
            <p:ph type="sldNum" sz="quarter" idx="5"/>
          </p:nvPr>
        </p:nvSpPr>
        <p:spPr/>
        <p:txBody>
          <a:bodyPr/>
          <a:lstStyle/>
          <a:p>
            <a:fld id="{72F21DF5-EA21-4C40-A604-86698087A3A6}" type="slidenum">
              <a:rPr lang="en-GB" smtClean="0"/>
              <a:t>10</a:t>
            </a:fld>
            <a:endParaRPr lang="en-GB"/>
          </a:p>
        </p:txBody>
      </p:sp>
    </p:spTree>
    <p:extLst>
      <p:ext uri="{BB962C8B-B14F-4D97-AF65-F5344CB8AC3E}">
        <p14:creationId xmlns:p14="http://schemas.microsoft.com/office/powerpoint/2010/main" val="16066299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2F21DF5-EA21-4C40-A604-86698087A3A6}" type="slidenum">
              <a:rPr lang="en-GB" smtClean="0"/>
              <a:t>11</a:t>
            </a:fld>
            <a:endParaRPr lang="en-GB"/>
          </a:p>
        </p:txBody>
      </p:sp>
    </p:spTree>
    <p:extLst>
      <p:ext uri="{BB962C8B-B14F-4D97-AF65-F5344CB8AC3E}">
        <p14:creationId xmlns:p14="http://schemas.microsoft.com/office/powerpoint/2010/main" val="16577745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t">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3391A759-BFF8-4B5B-9ECE-D93AC303B331}" type="datetime1">
              <a:rPr lang="en-US" smtClean="0"/>
              <a:t>3/28/2025</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30191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6DFDF398-5DA3-4937-BE3F-7CA1B9158252}" type="datetime1">
              <a:rPr lang="en-US" smtClean="0"/>
              <a:t>3/28/2025</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3115876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8F191ED9-F929-4A92-90F9-3C9C84ABBE83}" type="datetime1">
              <a:rPr lang="en-US" smtClean="0"/>
              <a:t>3/28/2025</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15417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EEBAB316-A2E6-49F2-825C-64AA951E4184}" type="datetime1">
              <a:rPr lang="en-US" smtClean="0"/>
              <a:t>3/28/2025</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9293160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5AE9748B-ADD6-4C5A-8C2A-A39721276E74}" type="datetime1">
              <a:rPr lang="en-US" smtClean="0"/>
              <a:t>3/28/2025</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5492099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7241FB0F-3C5C-4949-B933-9C7E511ED094}" type="datetime1">
              <a:rPr lang="en-US" smtClean="0"/>
              <a:t>3/28/2025</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5914181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C2F01D58-E949-4BCB-829A-BBF80E38D59C}" type="datetime1">
              <a:rPr lang="en-US" smtClean="0"/>
              <a:t>3/28/2025</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6437243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FF10A846-0DA4-4D92-9BF1-DE8C52C1F4DF}" type="datetime1">
              <a:rPr lang="en-US" smtClean="0"/>
              <a:t>3/28/2025</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1418088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E9412331-4A9C-472F-A7FA-968157338839}" type="datetime1">
              <a:rPr lang="en-US" smtClean="0"/>
              <a:t>3/28/2025</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2265831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A2197F3D-ED52-43FD-A26D-318B71534485}" type="datetime1">
              <a:rPr lang="en-US" smtClean="0"/>
              <a:t>3/28/2025</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8335394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3D291FA4-6264-4BB8-B3B5-77711EED2D82}" type="datetime1">
              <a:rPr lang="en-US" smtClean="0"/>
              <a:t>3/28/2025</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522969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9">
              <a:schemeClr val="accent4">
                <a:lumMod val="35000"/>
              </a:schemeClr>
            </a:gs>
            <a:gs pos="39000">
              <a:schemeClr val="bg1"/>
            </a:gs>
            <a:gs pos="63000">
              <a:srgbClr val="7030A0">
                <a:lumMod val="86000"/>
              </a:srgbClr>
            </a:gs>
          </a:gsLst>
          <a:lin ang="27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E7F6A1D9-D323-4F4E-8655-25E2D32CE742}" type="datetime1">
              <a:rPr lang="en-US" smtClean="0"/>
              <a:t>3/28/2025</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B8F8250-7A81-4A19-87AD-FFB2CE4E39A5}"/>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9F38FC-2DEA-2647-C409-EF75720C1017}"/>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6265283"/>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00" r:id="rId5"/>
    <p:sldLayoutId id="2147483701" r:id="rId6"/>
    <p:sldLayoutId id="2147483702" r:id="rId7"/>
    <p:sldLayoutId id="2147483703" r:id="rId8"/>
    <p:sldLayoutId id="2147483704" r:id="rId9"/>
    <p:sldLayoutId id="2147483705" r:id="rId10"/>
    <p:sldLayoutId id="2147483706" r:id="rId11"/>
  </p:sldLayoutIdLst>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59000">
              <a:schemeClr val="accent4">
                <a:lumMod val="35000"/>
              </a:schemeClr>
            </a:gs>
            <a:gs pos="55000">
              <a:schemeClr val="bg1"/>
            </a:gs>
            <a:gs pos="78000">
              <a:srgbClr val="7030A0">
                <a:lumMod val="86000"/>
              </a:srgbClr>
            </a:gs>
          </a:gsLst>
          <a:lin ang="2700000" scaled="1"/>
          <a:tileRect/>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cxnSp>
        <p:nvCxnSpPr>
          <p:cNvPr id="11" name="Straight Connector 1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5422E338-D1F3-4345-BC2E-27794834F301}"/>
              </a:ext>
            </a:extLst>
          </p:cNvPr>
          <p:cNvPicPr>
            <a:picLocks noChangeAspect="1"/>
          </p:cNvPicPr>
          <p:nvPr/>
        </p:nvPicPr>
        <p:blipFill>
          <a:blip r:embed="rId2"/>
          <a:srcRect t="7831" b="1808"/>
          <a:stretch/>
        </p:blipFill>
        <p:spPr>
          <a:xfrm>
            <a:off x="0" y="0"/>
            <a:ext cx="10602536" cy="5963928"/>
          </a:xfrm>
          <a:prstGeom prst="rect">
            <a:avLst/>
          </a:prstGeom>
          <a:noFill/>
          <a:effectLst>
            <a:softEdge rad="530162"/>
          </a:effectLst>
        </p:spPr>
      </p:pic>
      <p:sp>
        <p:nvSpPr>
          <p:cNvPr id="13" name="Rectangle 12">
            <a:extLst>
              <a:ext uri="{FF2B5EF4-FFF2-40B4-BE49-F238E27FC236}">
                <a16:creationId xmlns:a16="http://schemas.microsoft.com/office/drawing/2014/main" id="{AAB476BF-4EE2-5243-CABB-6CC72C39BF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507179" y="173181"/>
            <a:ext cx="6858002" cy="6511640"/>
          </a:xfrm>
          <a:prstGeom prst="rect">
            <a:avLst/>
          </a:prstGeom>
          <a:gradFill>
            <a:gsLst>
              <a:gs pos="0">
                <a:schemeClr val="bg1">
                  <a:alpha val="0"/>
                </a:schemeClr>
              </a:gs>
              <a:gs pos="46000">
                <a:schemeClr val="bg1">
                  <a:alpha val="30000"/>
                </a:schemeClr>
              </a:gs>
              <a:gs pos="26000">
                <a:schemeClr val="bg1">
                  <a:alpha val="17000"/>
                </a:schemeClr>
              </a:gs>
              <a:gs pos="100000">
                <a:schemeClr val="bg1">
                  <a:alpha val="4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98B73B25-694A-7717-67F4-4044D928F4EB}"/>
              </a:ext>
            </a:extLst>
          </p:cNvPr>
          <p:cNvSpPr>
            <a:spLocks noGrp="1"/>
          </p:cNvSpPr>
          <p:nvPr>
            <p:ph type="ctrTitle"/>
          </p:nvPr>
        </p:nvSpPr>
        <p:spPr>
          <a:xfrm>
            <a:off x="7540696" y="978623"/>
            <a:ext cx="4496529" cy="1955741"/>
          </a:xfrm>
        </p:spPr>
        <p:txBody>
          <a:bodyPr anchor="t">
            <a:noAutofit/>
          </a:bodyPr>
          <a:lstStyle/>
          <a:p>
            <a:pPr algn="r"/>
            <a:r>
              <a:rPr lang="en-GB" sz="6600"/>
              <a:t>TEAM </a:t>
            </a:r>
            <a:br>
              <a:rPr lang="en-GB" sz="6600"/>
            </a:br>
            <a:r>
              <a:rPr lang="en-GB" sz="6600"/>
              <a:t>PROJECT</a:t>
            </a:r>
          </a:p>
        </p:txBody>
      </p:sp>
      <p:sp>
        <p:nvSpPr>
          <p:cNvPr id="3" name="Subtitle 2">
            <a:extLst>
              <a:ext uri="{FF2B5EF4-FFF2-40B4-BE49-F238E27FC236}">
                <a16:creationId xmlns:a16="http://schemas.microsoft.com/office/drawing/2014/main" id="{360722EE-DE3E-0A5C-4B22-8EDBF8D5A77D}"/>
              </a:ext>
            </a:extLst>
          </p:cNvPr>
          <p:cNvSpPr>
            <a:spLocks noGrp="1"/>
          </p:cNvSpPr>
          <p:nvPr>
            <p:ph type="subTitle" idx="1"/>
          </p:nvPr>
        </p:nvSpPr>
        <p:spPr>
          <a:xfrm>
            <a:off x="7306781" y="4705468"/>
            <a:ext cx="4492754" cy="1477327"/>
          </a:xfrm>
        </p:spPr>
        <p:txBody>
          <a:bodyPr anchor="b">
            <a:normAutofit/>
          </a:bodyPr>
          <a:lstStyle/>
          <a:p>
            <a:pPr algn="r"/>
            <a:r>
              <a:rPr lang="en-GB" sz="2400"/>
              <a:t>GROUP  A3_5 </a:t>
            </a:r>
          </a:p>
          <a:p>
            <a:pPr algn="r"/>
            <a:r>
              <a:rPr lang="en-GB" b="1" i="0">
                <a:effectLst/>
                <a:latin typeface="-apple-system"/>
              </a:rPr>
              <a:t>6G4Z0021_2425_1</a:t>
            </a:r>
          </a:p>
          <a:p>
            <a:pPr algn="r"/>
            <a:endParaRPr lang="en-GB"/>
          </a:p>
        </p:txBody>
      </p:sp>
      <p:sp>
        <p:nvSpPr>
          <p:cNvPr id="15" name="Rectangle 14">
            <a:extLst>
              <a:ext uri="{FF2B5EF4-FFF2-40B4-BE49-F238E27FC236}">
                <a16:creationId xmlns:a16="http://schemas.microsoft.com/office/drawing/2014/main" id="{20D28EA4-6F96-F7C6-1D07-5BA5C27387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6781" y="508090"/>
            <a:ext cx="449275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17" name="Rectangle 16">
            <a:extLst>
              <a:ext uri="{FF2B5EF4-FFF2-40B4-BE49-F238E27FC236}">
                <a16:creationId xmlns:a16="http://schemas.microsoft.com/office/drawing/2014/main" id="{FDFF93C5-0576-D227-80A7-4CFBA8791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10119" y="6209925"/>
            <a:ext cx="449275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5" name="TextBox 4">
            <a:extLst>
              <a:ext uri="{FF2B5EF4-FFF2-40B4-BE49-F238E27FC236}">
                <a16:creationId xmlns:a16="http://schemas.microsoft.com/office/drawing/2014/main" id="{9E3447A1-70B7-F003-0330-2B61B568EA60}"/>
              </a:ext>
            </a:extLst>
          </p:cNvPr>
          <p:cNvSpPr txBox="1"/>
          <p:nvPr/>
        </p:nvSpPr>
        <p:spPr>
          <a:xfrm>
            <a:off x="2504070" y="5410798"/>
            <a:ext cx="2976754" cy="1477328"/>
          </a:xfrm>
          <a:prstGeom prst="rect">
            <a:avLst/>
          </a:prstGeom>
          <a:noFill/>
        </p:spPr>
        <p:txBody>
          <a:bodyPr wrap="square" lIns="91440" tIns="45720" rIns="91440" bIns="45720" rtlCol="0" anchor="t">
            <a:spAutoFit/>
          </a:bodyPr>
          <a:lstStyle/>
          <a:p>
            <a:r>
              <a:rPr lang="en-GB"/>
              <a:t>KIERAN MOORE</a:t>
            </a:r>
          </a:p>
          <a:p>
            <a:r>
              <a:rPr lang="en-GB"/>
              <a:t>FAVOUR OMOREGIE</a:t>
            </a:r>
          </a:p>
          <a:p>
            <a:r>
              <a:rPr lang="en-GB"/>
              <a:t>NISHA  MUSOKE</a:t>
            </a:r>
          </a:p>
          <a:p>
            <a:r>
              <a:rPr lang="en-GB"/>
              <a:t>OMARION BEEN</a:t>
            </a:r>
          </a:p>
          <a:p>
            <a:r>
              <a:rPr lang="en-GB"/>
              <a:t>CORA COYLE</a:t>
            </a:r>
          </a:p>
        </p:txBody>
      </p:sp>
      <p:sp>
        <p:nvSpPr>
          <p:cNvPr id="6" name="TextBox 5">
            <a:extLst>
              <a:ext uri="{FF2B5EF4-FFF2-40B4-BE49-F238E27FC236}">
                <a16:creationId xmlns:a16="http://schemas.microsoft.com/office/drawing/2014/main" id="{C9C911DB-9695-E538-298E-3F0AEADD211C}"/>
              </a:ext>
            </a:extLst>
          </p:cNvPr>
          <p:cNvSpPr txBox="1"/>
          <p:nvPr/>
        </p:nvSpPr>
        <p:spPr>
          <a:xfrm>
            <a:off x="0" y="5395436"/>
            <a:ext cx="2504071" cy="1477328"/>
          </a:xfrm>
          <a:prstGeom prst="rect">
            <a:avLst/>
          </a:prstGeom>
          <a:noFill/>
        </p:spPr>
        <p:txBody>
          <a:bodyPr wrap="square" rtlCol="0">
            <a:spAutoFit/>
          </a:bodyPr>
          <a:lstStyle/>
          <a:p>
            <a:pPr algn="r"/>
            <a:r>
              <a:rPr lang="en-GB"/>
              <a:t>TEAM LEADER</a:t>
            </a:r>
          </a:p>
          <a:p>
            <a:pPr algn="r"/>
            <a:r>
              <a:rPr lang="en-GB"/>
              <a:t>PRODUCT OWNER</a:t>
            </a:r>
          </a:p>
          <a:p>
            <a:pPr algn="r"/>
            <a:r>
              <a:rPr lang="en-GB"/>
              <a:t>QUALITY CONTROLLER</a:t>
            </a:r>
          </a:p>
          <a:p>
            <a:pPr algn="r"/>
            <a:r>
              <a:rPr lang="en-GB"/>
              <a:t>TEAM MEMBER</a:t>
            </a:r>
          </a:p>
          <a:p>
            <a:pPr algn="r"/>
            <a:r>
              <a:rPr lang="en-GB"/>
              <a:t>TEAM MEMBER</a:t>
            </a:r>
          </a:p>
        </p:txBody>
      </p:sp>
      <p:cxnSp>
        <p:nvCxnSpPr>
          <p:cNvPr id="8" name="Straight Connector 7">
            <a:extLst>
              <a:ext uri="{FF2B5EF4-FFF2-40B4-BE49-F238E27FC236}">
                <a16:creationId xmlns:a16="http://schemas.microsoft.com/office/drawing/2014/main" id="{3DBEE793-B930-A837-FCFC-6C545FB3CBD0}"/>
              </a:ext>
            </a:extLst>
          </p:cNvPr>
          <p:cNvCxnSpPr>
            <a:cxnSpLocks/>
          </p:cNvCxnSpPr>
          <p:nvPr/>
        </p:nvCxnSpPr>
        <p:spPr>
          <a:xfrm>
            <a:off x="2504071" y="5451523"/>
            <a:ext cx="0" cy="1413859"/>
          </a:xfrm>
          <a:prstGeom prst="line">
            <a:avLst/>
          </a:prstGeom>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A7364856-027C-2B1C-D4D4-A6B5B8102DB1}"/>
              </a:ext>
            </a:extLst>
          </p:cNvPr>
          <p:cNvSpPr txBox="1"/>
          <p:nvPr/>
        </p:nvSpPr>
        <p:spPr>
          <a:xfrm>
            <a:off x="8010299" y="6387545"/>
            <a:ext cx="3355259" cy="338554"/>
          </a:xfrm>
          <a:prstGeom prst="rect">
            <a:avLst/>
          </a:prstGeom>
          <a:noFill/>
        </p:spPr>
        <p:txBody>
          <a:bodyPr wrap="square" rtlCol="0">
            <a:spAutoFit/>
          </a:bodyPr>
          <a:lstStyle/>
          <a:p>
            <a:r>
              <a:rPr lang="en-GB" sz="1600"/>
              <a:t>LINE MANAGER – YANLONG ZHANG</a:t>
            </a:r>
          </a:p>
        </p:txBody>
      </p:sp>
    </p:spTree>
    <p:extLst>
      <p:ext uri="{BB962C8B-B14F-4D97-AF65-F5344CB8AC3E}">
        <p14:creationId xmlns:p14="http://schemas.microsoft.com/office/powerpoint/2010/main" val="6829608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48009">
              <a:schemeClr val="accent4">
                <a:lumMod val="35000"/>
              </a:schemeClr>
            </a:gs>
            <a:gs pos="39000">
              <a:schemeClr val="bg1"/>
            </a:gs>
            <a:gs pos="63000">
              <a:srgbClr val="7030A0">
                <a:lumMod val="86000"/>
              </a:srgbClr>
            </a:gs>
          </a:gsLst>
          <a:lin ang="14400000" scaled="0"/>
          <a:tileRect/>
        </a:gradFill>
        <a:effectLst/>
      </p:bgPr>
    </p:bg>
    <p:spTree>
      <p:nvGrpSpPr>
        <p:cNvPr id="1" name="">
          <a:extLst>
            <a:ext uri="{FF2B5EF4-FFF2-40B4-BE49-F238E27FC236}">
              <a16:creationId xmlns:a16="http://schemas.microsoft.com/office/drawing/2014/main" id="{A4B7E57B-1DAF-36C5-66F4-B1121CA62C3E}"/>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6E3968F-344F-9B57-9495-DE0FB48708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E34FBE-5BCD-9AAB-453C-014C75A4948F}"/>
              </a:ext>
            </a:extLst>
          </p:cNvPr>
          <p:cNvSpPr>
            <a:spLocks noGrp="1"/>
          </p:cNvSpPr>
          <p:nvPr>
            <p:ph type="title"/>
          </p:nvPr>
        </p:nvSpPr>
        <p:spPr>
          <a:xfrm>
            <a:off x="517868" y="657369"/>
            <a:ext cx="8686800" cy="508090"/>
          </a:xfrm>
        </p:spPr>
        <p:txBody>
          <a:bodyPr>
            <a:normAutofit fontScale="90000"/>
          </a:bodyPr>
          <a:lstStyle/>
          <a:p>
            <a:r>
              <a:rPr lang="en-GB" sz="4400"/>
              <a:t>Lessons learnt as a team</a:t>
            </a:r>
          </a:p>
        </p:txBody>
      </p:sp>
      <p:sp>
        <p:nvSpPr>
          <p:cNvPr id="3" name="Content Placeholder 2">
            <a:extLst>
              <a:ext uri="{FF2B5EF4-FFF2-40B4-BE49-F238E27FC236}">
                <a16:creationId xmlns:a16="http://schemas.microsoft.com/office/drawing/2014/main" id="{C216743E-66FF-6AF3-C3C6-FB113B7D2DBA}"/>
              </a:ext>
            </a:extLst>
          </p:cNvPr>
          <p:cNvSpPr>
            <a:spLocks noGrp="1"/>
          </p:cNvSpPr>
          <p:nvPr>
            <p:ph idx="1"/>
          </p:nvPr>
        </p:nvSpPr>
        <p:spPr>
          <a:xfrm>
            <a:off x="517869" y="1520680"/>
            <a:ext cx="5058962" cy="2754687"/>
          </a:xfrm>
        </p:spPr>
        <p:txBody>
          <a:bodyPr>
            <a:normAutofit fontScale="77500" lnSpcReduction="20000"/>
          </a:bodyPr>
          <a:lstStyle/>
          <a:p>
            <a:r>
              <a:rPr lang="en-GB" sz="2600" b="1">
                <a:solidFill>
                  <a:schemeClr val="accent2">
                    <a:lumMod val="40000"/>
                    <a:lumOff val="60000"/>
                  </a:schemeClr>
                </a:solidFill>
                <a:effectLst/>
              </a:rPr>
              <a:t>What did </a:t>
            </a:r>
            <a:r>
              <a:rPr lang="en-GB" sz="2600" b="1">
                <a:solidFill>
                  <a:schemeClr val="accent2">
                    <a:lumMod val="40000"/>
                    <a:lumOff val="60000"/>
                  </a:schemeClr>
                </a:solidFill>
              </a:rPr>
              <a:t>we</a:t>
            </a:r>
            <a:r>
              <a:rPr lang="en-GB" sz="2600" b="1">
                <a:solidFill>
                  <a:schemeClr val="accent2">
                    <a:lumMod val="40000"/>
                    <a:lumOff val="60000"/>
                  </a:schemeClr>
                </a:solidFill>
                <a:effectLst/>
              </a:rPr>
              <a:t> learn about interpersonal skills in team working?</a:t>
            </a:r>
          </a:p>
          <a:p>
            <a:pPr marL="285750" indent="-285750">
              <a:buFont typeface="Arial" panose="020B0604020202020204" pitchFamily="34" charset="0"/>
              <a:buChar char="•"/>
            </a:pPr>
            <a:endParaRPr lang="en-GB" sz="2600">
              <a:effectLst/>
            </a:endParaRPr>
          </a:p>
          <a:p>
            <a:pPr>
              <a:buFont typeface="Arial" panose="020B0604020202020204" pitchFamily="34" charset="0"/>
              <a:buChar char="•"/>
            </a:pPr>
            <a:r>
              <a:rPr lang="en-GB" sz="2900"/>
              <a:t>Active Listening</a:t>
            </a:r>
          </a:p>
          <a:p>
            <a:pPr>
              <a:buFont typeface="Arial" panose="020B0604020202020204" pitchFamily="34" charset="0"/>
              <a:buChar char="•"/>
            </a:pPr>
            <a:r>
              <a:rPr lang="en-GB" sz="2900"/>
              <a:t>Constructive Feedback Adaptability</a:t>
            </a:r>
          </a:p>
          <a:p>
            <a:pPr>
              <a:buFont typeface="Arial" panose="020B0604020202020204" pitchFamily="34" charset="0"/>
              <a:buChar char="•"/>
            </a:pPr>
            <a:r>
              <a:rPr lang="en-GB" sz="2900"/>
              <a:t>Conflict Resolution </a:t>
            </a:r>
            <a:endParaRPr lang="en-GB" sz="2900">
              <a:effectLst/>
              <a:latin typeface="Helvetica" pitchFamily="2" charset="0"/>
            </a:endParaRPr>
          </a:p>
          <a:p>
            <a:endParaRPr lang="en-GB" sz="1800"/>
          </a:p>
        </p:txBody>
      </p:sp>
      <p:sp>
        <p:nvSpPr>
          <p:cNvPr id="10" name="Rectangle 9">
            <a:extLst>
              <a:ext uri="{FF2B5EF4-FFF2-40B4-BE49-F238E27FC236}">
                <a16:creationId xmlns:a16="http://schemas.microsoft.com/office/drawing/2014/main" id="{B1A74707-65C0-BAE4-8923-B011A58BF1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A828413-2595-3CCB-0379-5B2FD1014FE2}"/>
              </a:ext>
            </a:extLst>
          </p:cNvPr>
          <p:cNvSpPr txBox="1"/>
          <p:nvPr/>
        </p:nvSpPr>
        <p:spPr>
          <a:xfrm>
            <a:off x="7085936" y="231091"/>
            <a:ext cx="2118732" cy="276999"/>
          </a:xfrm>
          <a:prstGeom prst="rect">
            <a:avLst/>
          </a:prstGeom>
          <a:noFill/>
        </p:spPr>
        <p:txBody>
          <a:bodyPr wrap="square" rtlCol="0">
            <a:spAutoFit/>
          </a:bodyPr>
          <a:lstStyle/>
          <a:p>
            <a:r>
              <a:rPr lang="en-GB" sz="1200"/>
              <a:t>Kieran</a:t>
            </a:r>
          </a:p>
        </p:txBody>
      </p:sp>
      <p:sp>
        <p:nvSpPr>
          <p:cNvPr id="5" name="TextBox 4">
            <a:extLst>
              <a:ext uri="{FF2B5EF4-FFF2-40B4-BE49-F238E27FC236}">
                <a16:creationId xmlns:a16="http://schemas.microsoft.com/office/drawing/2014/main" id="{7A792F59-5919-5CC0-AE5C-DCE9461AF26E}"/>
              </a:ext>
            </a:extLst>
          </p:cNvPr>
          <p:cNvSpPr txBox="1"/>
          <p:nvPr/>
        </p:nvSpPr>
        <p:spPr>
          <a:xfrm>
            <a:off x="5134471" y="231091"/>
            <a:ext cx="1951465" cy="276999"/>
          </a:xfrm>
          <a:prstGeom prst="rect">
            <a:avLst/>
          </a:prstGeom>
          <a:noFill/>
        </p:spPr>
        <p:txBody>
          <a:bodyPr wrap="square" rtlCol="0">
            <a:spAutoFit/>
          </a:bodyPr>
          <a:lstStyle/>
          <a:p>
            <a:r>
              <a:rPr lang="en-GB" sz="1200"/>
              <a:t>Now presenting ;</a:t>
            </a:r>
          </a:p>
        </p:txBody>
      </p:sp>
      <p:sp>
        <p:nvSpPr>
          <p:cNvPr id="6" name="TextBox 5">
            <a:extLst>
              <a:ext uri="{FF2B5EF4-FFF2-40B4-BE49-F238E27FC236}">
                <a16:creationId xmlns:a16="http://schemas.microsoft.com/office/drawing/2014/main" id="{5A94D105-8BB3-67A2-EFC1-F58F0308DBB6}"/>
              </a:ext>
            </a:extLst>
          </p:cNvPr>
          <p:cNvSpPr txBox="1"/>
          <p:nvPr/>
        </p:nvSpPr>
        <p:spPr>
          <a:xfrm>
            <a:off x="517868" y="233571"/>
            <a:ext cx="3337869" cy="276999"/>
          </a:xfrm>
          <a:prstGeom prst="rect">
            <a:avLst/>
          </a:prstGeom>
          <a:noFill/>
        </p:spPr>
        <p:txBody>
          <a:bodyPr wrap="square" rtlCol="0">
            <a:spAutoFit/>
          </a:bodyPr>
          <a:lstStyle/>
          <a:p>
            <a:r>
              <a:rPr lang="en-GB" sz="1200"/>
              <a:t>GROUP  A3_5 TEAM PROJECT 24/25</a:t>
            </a:r>
          </a:p>
        </p:txBody>
      </p:sp>
      <p:sp>
        <p:nvSpPr>
          <p:cNvPr id="9" name="TextBox 8">
            <a:extLst>
              <a:ext uri="{FF2B5EF4-FFF2-40B4-BE49-F238E27FC236}">
                <a16:creationId xmlns:a16="http://schemas.microsoft.com/office/drawing/2014/main" id="{0CCBD67D-8355-6907-39C5-B00B3DF2903C}"/>
              </a:ext>
            </a:extLst>
          </p:cNvPr>
          <p:cNvSpPr txBox="1"/>
          <p:nvPr/>
        </p:nvSpPr>
        <p:spPr>
          <a:xfrm>
            <a:off x="6881813" y="1520680"/>
            <a:ext cx="5058962" cy="3185487"/>
          </a:xfrm>
          <a:prstGeom prst="rect">
            <a:avLst/>
          </a:prstGeom>
          <a:noFill/>
        </p:spPr>
        <p:txBody>
          <a:bodyPr wrap="square">
            <a:spAutoFit/>
          </a:bodyPr>
          <a:lstStyle/>
          <a:p>
            <a:r>
              <a:rPr lang="en-GB" sz="2400" b="1">
                <a:solidFill>
                  <a:schemeClr val="accent2">
                    <a:lumMod val="40000"/>
                    <a:lumOff val="60000"/>
                  </a:schemeClr>
                </a:solidFill>
                <a:effectLst/>
              </a:rPr>
              <a:t>What did </a:t>
            </a:r>
            <a:r>
              <a:rPr lang="en-GB" sz="2400" b="1">
                <a:solidFill>
                  <a:schemeClr val="accent2">
                    <a:lumMod val="40000"/>
                    <a:lumOff val="60000"/>
                  </a:schemeClr>
                </a:solidFill>
              </a:rPr>
              <a:t>we</a:t>
            </a:r>
            <a:r>
              <a:rPr lang="en-GB" sz="2400" b="1">
                <a:solidFill>
                  <a:schemeClr val="accent2">
                    <a:lumMod val="40000"/>
                    <a:lumOff val="60000"/>
                  </a:schemeClr>
                </a:solidFill>
                <a:effectLst/>
              </a:rPr>
              <a:t> learn about organisation and structure in your team?</a:t>
            </a:r>
          </a:p>
          <a:p>
            <a:endParaRPr lang="en-GB" sz="2400" b="1">
              <a:effectLst/>
            </a:endParaRPr>
          </a:p>
          <a:p>
            <a:pPr>
              <a:lnSpc>
                <a:spcPct val="150000"/>
              </a:lnSpc>
              <a:buFont typeface="Arial" panose="020B0604020202020204" pitchFamily="34" charset="0"/>
              <a:buChar char="•"/>
            </a:pPr>
            <a:r>
              <a:rPr lang="en-GB" sz="2400"/>
              <a:t>Importance of Clear Roles</a:t>
            </a:r>
          </a:p>
          <a:p>
            <a:pPr>
              <a:lnSpc>
                <a:spcPct val="150000"/>
              </a:lnSpc>
              <a:buFont typeface="Arial" panose="020B0604020202020204" pitchFamily="34" charset="0"/>
              <a:buChar char="•"/>
            </a:pPr>
            <a:r>
              <a:rPr lang="en-GB" sz="2400"/>
              <a:t>Structured Workflow</a:t>
            </a:r>
          </a:p>
          <a:p>
            <a:pPr>
              <a:lnSpc>
                <a:spcPct val="150000"/>
              </a:lnSpc>
              <a:buFont typeface="Arial" panose="020B0604020202020204" pitchFamily="34" charset="0"/>
              <a:buChar char="•"/>
            </a:pPr>
            <a:r>
              <a:rPr lang="en-GB" sz="2400"/>
              <a:t>Iterative Approach Works Best</a:t>
            </a:r>
            <a:endParaRPr lang="en-GB" sz="2400">
              <a:effectLst/>
            </a:endParaRPr>
          </a:p>
        </p:txBody>
      </p:sp>
      <p:sp>
        <p:nvSpPr>
          <p:cNvPr id="12" name="TextBox 11">
            <a:extLst>
              <a:ext uri="{FF2B5EF4-FFF2-40B4-BE49-F238E27FC236}">
                <a16:creationId xmlns:a16="http://schemas.microsoft.com/office/drawing/2014/main" id="{C9F2048D-CA66-5648-27C4-3AEB428F4145}"/>
              </a:ext>
            </a:extLst>
          </p:cNvPr>
          <p:cNvSpPr txBox="1"/>
          <p:nvPr/>
        </p:nvSpPr>
        <p:spPr>
          <a:xfrm>
            <a:off x="523826" y="4156227"/>
            <a:ext cx="5586377" cy="2362185"/>
          </a:xfrm>
          <a:prstGeom prst="rect">
            <a:avLst/>
          </a:prstGeom>
          <a:noFill/>
        </p:spPr>
        <p:txBody>
          <a:bodyPr wrap="square">
            <a:spAutoFit/>
          </a:bodyPr>
          <a:lstStyle/>
          <a:p>
            <a:r>
              <a:rPr lang="en-GB" sz="2000" b="1">
                <a:solidFill>
                  <a:schemeClr val="accent2">
                    <a:lumMod val="40000"/>
                    <a:lumOff val="60000"/>
                  </a:schemeClr>
                </a:solidFill>
                <a:effectLst/>
              </a:rPr>
              <a:t>What did </a:t>
            </a:r>
            <a:r>
              <a:rPr lang="en-GB" sz="2000" b="1">
                <a:solidFill>
                  <a:schemeClr val="accent2">
                    <a:lumMod val="40000"/>
                    <a:lumOff val="60000"/>
                  </a:schemeClr>
                </a:solidFill>
              </a:rPr>
              <a:t>we</a:t>
            </a:r>
            <a:r>
              <a:rPr lang="en-GB" sz="2000" b="1">
                <a:solidFill>
                  <a:schemeClr val="accent2">
                    <a:lumMod val="40000"/>
                    <a:lumOff val="60000"/>
                  </a:schemeClr>
                </a:solidFill>
                <a:effectLst/>
              </a:rPr>
              <a:t> learn about personal and team responsibilities?</a:t>
            </a:r>
          </a:p>
          <a:p>
            <a:endParaRPr lang="en-GB" sz="2000" b="1">
              <a:effectLst/>
            </a:endParaRPr>
          </a:p>
          <a:p>
            <a:pPr>
              <a:lnSpc>
                <a:spcPct val="150000"/>
              </a:lnSpc>
              <a:buFont typeface="Arial" panose="020B0604020202020204" pitchFamily="34" charset="0"/>
              <a:buChar char="•"/>
            </a:pPr>
            <a:r>
              <a:rPr lang="en-GB" sz="2000"/>
              <a:t>Personal Responsibility</a:t>
            </a:r>
          </a:p>
          <a:p>
            <a:pPr>
              <a:lnSpc>
                <a:spcPct val="150000"/>
              </a:lnSpc>
              <a:buFont typeface="Arial" panose="020B0604020202020204" pitchFamily="34" charset="0"/>
              <a:buChar char="•"/>
            </a:pPr>
            <a:r>
              <a:rPr lang="en-GB" sz="2000"/>
              <a:t>Team Dependence</a:t>
            </a:r>
          </a:p>
          <a:p>
            <a:pPr>
              <a:lnSpc>
                <a:spcPct val="150000"/>
              </a:lnSpc>
              <a:buFont typeface="Arial" panose="020B0604020202020204" pitchFamily="34" charset="0"/>
              <a:buChar char="•"/>
            </a:pPr>
            <a:r>
              <a:rPr lang="en-GB" sz="2000"/>
              <a:t>Accountability</a:t>
            </a:r>
            <a:endParaRPr lang="en-GB" sz="2000">
              <a:effectLst/>
            </a:endParaRPr>
          </a:p>
        </p:txBody>
      </p:sp>
    </p:spTree>
    <p:extLst>
      <p:ext uri="{BB962C8B-B14F-4D97-AF65-F5344CB8AC3E}">
        <p14:creationId xmlns:p14="http://schemas.microsoft.com/office/powerpoint/2010/main" val="24730087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800" decel="100000"/>
                                        <p:tgtEl>
                                          <p:spTgt spid="3">
                                            <p:txEl>
                                              <p:pRg st="0" end="0"/>
                                            </p:txEl>
                                          </p:spTgt>
                                        </p:tgtEl>
                                      </p:cBhvr>
                                    </p:animEffect>
                                    <p:anim calcmode="lin" valueType="num">
                                      <p:cBhvr>
                                        <p:cTn id="8" dur="800" decel="100000" fill="hold"/>
                                        <p:tgtEl>
                                          <p:spTgt spid="3">
                                            <p:txEl>
                                              <p:pRg st="0" end="0"/>
                                            </p:txEl>
                                          </p:spTgt>
                                        </p:tgtEl>
                                        <p:attrNameLst>
                                          <p:attrName>style.rotation</p:attrName>
                                        </p:attrNameLst>
                                      </p:cBhvr>
                                      <p:tavLst>
                                        <p:tav tm="0">
                                          <p:val>
                                            <p:fltVal val="-90"/>
                                          </p:val>
                                        </p:tav>
                                        <p:tav tm="100000">
                                          <p:val>
                                            <p:fltVal val="0"/>
                                          </p:val>
                                        </p:tav>
                                      </p:tavLst>
                                    </p:anim>
                                    <p:anim calcmode="lin" valueType="num">
                                      <p:cBhvr>
                                        <p:cTn id="9" dur="800" decel="100000" fill="hold"/>
                                        <p:tgtEl>
                                          <p:spTgt spid="3">
                                            <p:txEl>
                                              <p:pRg st="0" end="0"/>
                                            </p:txEl>
                                          </p:spTgt>
                                        </p:tgtEl>
                                        <p:attrNameLst>
                                          <p:attrName>ppt_x</p:attrName>
                                        </p:attrNameLst>
                                      </p:cBhvr>
                                      <p:tavLst>
                                        <p:tav tm="0">
                                          <p:val>
                                            <p:strVal val="#ppt_x+0.4"/>
                                          </p:val>
                                        </p:tav>
                                        <p:tav tm="100000">
                                          <p:val>
                                            <p:strVal val="#ppt_x-0.05"/>
                                          </p:val>
                                        </p:tav>
                                      </p:tavLst>
                                    </p:anim>
                                    <p:anim calcmode="lin" valueType="num">
                                      <p:cBhvr>
                                        <p:cTn id="10" dur="800" decel="100000" fill="hold"/>
                                        <p:tgtEl>
                                          <p:spTgt spid="3">
                                            <p:txEl>
                                              <p:pRg st="0" end="0"/>
                                            </p:txEl>
                                          </p:spTgt>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3">
                                            <p:txEl>
                                              <p:pRg st="0" end="0"/>
                                            </p:txEl>
                                          </p:spTgt>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3">
                                            <p:txEl>
                                              <p:pRg st="0" end="0"/>
                                            </p:txEl>
                                          </p:spTgt>
                                        </p:tgtEl>
                                        <p:attrNameLst>
                                          <p:attrName>ppt_y</p:attrName>
                                        </p:attrNameLst>
                                      </p:cBhvr>
                                      <p:tavLst>
                                        <p:tav tm="0">
                                          <p:val>
                                            <p:strVal val="#ppt_y+0.1"/>
                                          </p:val>
                                        </p:tav>
                                        <p:tav tm="100000">
                                          <p:val>
                                            <p:strVal val="#ppt_y"/>
                                          </p:val>
                                        </p:tav>
                                      </p:tavLst>
                                    </p:anim>
                                  </p:childTnLst>
                                </p:cTn>
                              </p:par>
                              <p:par>
                                <p:cTn id="13" presetID="3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800" decel="100000"/>
                                        <p:tgtEl>
                                          <p:spTgt spid="3">
                                            <p:txEl>
                                              <p:pRg st="2" end="2"/>
                                            </p:txEl>
                                          </p:spTgt>
                                        </p:tgtEl>
                                      </p:cBhvr>
                                    </p:animEffect>
                                    <p:anim calcmode="lin" valueType="num">
                                      <p:cBhvr>
                                        <p:cTn id="16" dur="800" decel="100000" fill="hold"/>
                                        <p:tgtEl>
                                          <p:spTgt spid="3">
                                            <p:txEl>
                                              <p:pRg st="2" end="2"/>
                                            </p:txEl>
                                          </p:spTgt>
                                        </p:tgtEl>
                                        <p:attrNameLst>
                                          <p:attrName>style.rotation</p:attrName>
                                        </p:attrNameLst>
                                      </p:cBhvr>
                                      <p:tavLst>
                                        <p:tav tm="0">
                                          <p:val>
                                            <p:fltVal val="-90"/>
                                          </p:val>
                                        </p:tav>
                                        <p:tav tm="100000">
                                          <p:val>
                                            <p:fltVal val="0"/>
                                          </p:val>
                                        </p:tav>
                                      </p:tavLst>
                                    </p:anim>
                                    <p:anim calcmode="lin" valueType="num">
                                      <p:cBhvr>
                                        <p:cTn id="17" dur="800" decel="100000" fill="hold"/>
                                        <p:tgtEl>
                                          <p:spTgt spid="3">
                                            <p:txEl>
                                              <p:pRg st="2" end="2"/>
                                            </p:txEl>
                                          </p:spTgt>
                                        </p:tgtEl>
                                        <p:attrNameLst>
                                          <p:attrName>ppt_x</p:attrName>
                                        </p:attrNameLst>
                                      </p:cBhvr>
                                      <p:tavLst>
                                        <p:tav tm="0">
                                          <p:val>
                                            <p:strVal val="#ppt_x+0.4"/>
                                          </p:val>
                                        </p:tav>
                                        <p:tav tm="100000">
                                          <p:val>
                                            <p:strVal val="#ppt_x-0.05"/>
                                          </p:val>
                                        </p:tav>
                                      </p:tavLst>
                                    </p:anim>
                                    <p:anim calcmode="lin" valueType="num">
                                      <p:cBhvr>
                                        <p:cTn id="18" dur="800" decel="100000" fill="hold"/>
                                        <p:tgtEl>
                                          <p:spTgt spid="3">
                                            <p:txEl>
                                              <p:pRg st="2" end="2"/>
                                            </p:txEl>
                                          </p:spTgt>
                                        </p:tgtEl>
                                        <p:attrNameLst>
                                          <p:attrName>ppt_y</p:attrName>
                                        </p:attrNameLst>
                                      </p:cBhvr>
                                      <p:tavLst>
                                        <p:tav tm="0">
                                          <p:val>
                                            <p:strVal val="#ppt_y-0.4"/>
                                          </p:val>
                                        </p:tav>
                                        <p:tav tm="100000">
                                          <p:val>
                                            <p:strVal val="#ppt_y+0.1"/>
                                          </p:val>
                                        </p:tav>
                                      </p:tavLst>
                                    </p:anim>
                                    <p:anim calcmode="lin" valueType="num">
                                      <p:cBhvr>
                                        <p:cTn id="19" dur="200" accel="100000" fill="hold">
                                          <p:stCondLst>
                                            <p:cond delay="800"/>
                                          </p:stCondLst>
                                        </p:cTn>
                                        <p:tgtEl>
                                          <p:spTgt spid="3">
                                            <p:txEl>
                                              <p:pRg st="2" end="2"/>
                                            </p:txEl>
                                          </p:spTgt>
                                        </p:tgtEl>
                                        <p:attrNameLst>
                                          <p:attrName>ppt_x</p:attrName>
                                        </p:attrNameLst>
                                      </p:cBhvr>
                                      <p:tavLst>
                                        <p:tav tm="0">
                                          <p:val>
                                            <p:strVal val="#ppt_x-0.05"/>
                                          </p:val>
                                        </p:tav>
                                        <p:tav tm="100000">
                                          <p:val>
                                            <p:strVal val="#ppt_x"/>
                                          </p:val>
                                        </p:tav>
                                      </p:tavLst>
                                    </p:anim>
                                    <p:anim calcmode="lin" valueType="num">
                                      <p:cBhvr>
                                        <p:cTn id="20" dur="200" accel="100000" fill="hold">
                                          <p:stCondLst>
                                            <p:cond delay="800"/>
                                          </p:stCondLst>
                                        </p:cTn>
                                        <p:tgtEl>
                                          <p:spTgt spid="3">
                                            <p:txEl>
                                              <p:pRg st="2" end="2"/>
                                            </p:txEl>
                                          </p:spTgt>
                                        </p:tgtEl>
                                        <p:attrNameLst>
                                          <p:attrName>ppt_y</p:attrName>
                                        </p:attrNameLst>
                                      </p:cBhvr>
                                      <p:tavLst>
                                        <p:tav tm="0">
                                          <p:val>
                                            <p:strVal val="#ppt_y+0.1"/>
                                          </p:val>
                                        </p:tav>
                                        <p:tav tm="100000">
                                          <p:val>
                                            <p:strVal val="#ppt_y"/>
                                          </p:val>
                                        </p:tav>
                                      </p:tavLst>
                                    </p:anim>
                                  </p:childTnLst>
                                </p:cTn>
                              </p:par>
                              <p:par>
                                <p:cTn id="21" presetID="30" presetClass="entr"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800" decel="100000"/>
                                        <p:tgtEl>
                                          <p:spTgt spid="3">
                                            <p:txEl>
                                              <p:pRg st="3" end="3"/>
                                            </p:txEl>
                                          </p:spTgt>
                                        </p:tgtEl>
                                      </p:cBhvr>
                                    </p:animEffect>
                                    <p:anim calcmode="lin" valueType="num">
                                      <p:cBhvr>
                                        <p:cTn id="24" dur="800" decel="100000" fill="hold"/>
                                        <p:tgtEl>
                                          <p:spTgt spid="3">
                                            <p:txEl>
                                              <p:pRg st="3" end="3"/>
                                            </p:txEl>
                                          </p:spTgt>
                                        </p:tgtEl>
                                        <p:attrNameLst>
                                          <p:attrName>style.rotation</p:attrName>
                                        </p:attrNameLst>
                                      </p:cBhvr>
                                      <p:tavLst>
                                        <p:tav tm="0">
                                          <p:val>
                                            <p:fltVal val="-90"/>
                                          </p:val>
                                        </p:tav>
                                        <p:tav tm="100000">
                                          <p:val>
                                            <p:fltVal val="0"/>
                                          </p:val>
                                        </p:tav>
                                      </p:tavLst>
                                    </p:anim>
                                    <p:anim calcmode="lin" valueType="num">
                                      <p:cBhvr>
                                        <p:cTn id="25" dur="800" decel="100000" fill="hold"/>
                                        <p:tgtEl>
                                          <p:spTgt spid="3">
                                            <p:txEl>
                                              <p:pRg st="3" end="3"/>
                                            </p:txEl>
                                          </p:spTgt>
                                        </p:tgtEl>
                                        <p:attrNameLst>
                                          <p:attrName>ppt_x</p:attrName>
                                        </p:attrNameLst>
                                      </p:cBhvr>
                                      <p:tavLst>
                                        <p:tav tm="0">
                                          <p:val>
                                            <p:strVal val="#ppt_x+0.4"/>
                                          </p:val>
                                        </p:tav>
                                        <p:tav tm="100000">
                                          <p:val>
                                            <p:strVal val="#ppt_x-0.05"/>
                                          </p:val>
                                        </p:tav>
                                      </p:tavLst>
                                    </p:anim>
                                    <p:anim calcmode="lin" valueType="num">
                                      <p:cBhvr>
                                        <p:cTn id="26" dur="800" decel="100000" fill="hold"/>
                                        <p:tgtEl>
                                          <p:spTgt spid="3">
                                            <p:txEl>
                                              <p:pRg st="3" end="3"/>
                                            </p:txEl>
                                          </p:spTgt>
                                        </p:tgtEl>
                                        <p:attrNameLst>
                                          <p:attrName>ppt_y</p:attrName>
                                        </p:attrNameLst>
                                      </p:cBhvr>
                                      <p:tavLst>
                                        <p:tav tm="0">
                                          <p:val>
                                            <p:strVal val="#ppt_y-0.4"/>
                                          </p:val>
                                        </p:tav>
                                        <p:tav tm="100000">
                                          <p:val>
                                            <p:strVal val="#ppt_y+0.1"/>
                                          </p:val>
                                        </p:tav>
                                      </p:tavLst>
                                    </p:anim>
                                    <p:anim calcmode="lin" valueType="num">
                                      <p:cBhvr>
                                        <p:cTn id="27" dur="200" accel="100000" fill="hold">
                                          <p:stCondLst>
                                            <p:cond delay="800"/>
                                          </p:stCondLst>
                                        </p:cTn>
                                        <p:tgtEl>
                                          <p:spTgt spid="3">
                                            <p:txEl>
                                              <p:pRg st="3" end="3"/>
                                            </p:txEl>
                                          </p:spTgt>
                                        </p:tgtEl>
                                        <p:attrNameLst>
                                          <p:attrName>ppt_x</p:attrName>
                                        </p:attrNameLst>
                                      </p:cBhvr>
                                      <p:tavLst>
                                        <p:tav tm="0">
                                          <p:val>
                                            <p:strVal val="#ppt_x-0.05"/>
                                          </p:val>
                                        </p:tav>
                                        <p:tav tm="100000">
                                          <p:val>
                                            <p:strVal val="#ppt_x"/>
                                          </p:val>
                                        </p:tav>
                                      </p:tavLst>
                                    </p:anim>
                                    <p:anim calcmode="lin" valueType="num">
                                      <p:cBhvr>
                                        <p:cTn id="28" dur="200" accel="100000" fill="hold">
                                          <p:stCondLst>
                                            <p:cond delay="800"/>
                                          </p:stCondLst>
                                        </p:cTn>
                                        <p:tgtEl>
                                          <p:spTgt spid="3">
                                            <p:txEl>
                                              <p:pRg st="3" end="3"/>
                                            </p:txEl>
                                          </p:spTgt>
                                        </p:tgtEl>
                                        <p:attrNameLst>
                                          <p:attrName>ppt_y</p:attrName>
                                        </p:attrNameLst>
                                      </p:cBhvr>
                                      <p:tavLst>
                                        <p:tav tm="0">
                                          <p:val>
                                            <p:strVal val="#ppt_y+0.1"/>
                                          </p:val>
                                        </p:tav>
                                        <p:tav tm="100000">
                                          <p:val>
                                            <p:strVal val="#ppt_y"/>
                                          </p:val>
                                        </p:tav>
                                      </p:tavLst>
                                    </p:anim>
                                  </p:childTnLst>
                                </p:cTn>
                              </p:par>
                              <p:par>
                                <p:cTn id="29" presetID="30" presetClass="entr" presetSubtype="0" fill="hold"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800" decel="100000"/>
                                        <p:tgtEl>
                                          <p:spTgt spid="3">
                                            <p:txEl>
                                              <p:pRg st="4" end="4"/>
                                            </p:txEl>
                                          </p:spTgt>
                                        </p:tgtEl>
                                      </p:cBhvr>
                                    </p:animEffect>
                                    <p:anim calcmode="lin" valueType="num">
                                      <p:cBhvr>
                                        <p:cTn id="32" dur="800" decel="100000" fill="hold"/>
                                        <p:tgtEl>
                                          <p:spTgt spid="3">
                                            <p:txEl>
                                              <p:pRg st="4" end="4"/>
                                            </p:txEl>
                                          </p:spTgt>
                                        </p:tgtEl>
                                        <p:attrNameLst>
                                          <p:attrName>style.rotation</p:attrName>
                                        </p:attrNameLst>
                                      </p:cBhvr>
                                      <p:tavLst>
                                        <p:tav tm="0">
                                          <p:val>
                                            <p:fltVal val="-90"/>
                                          </p:val>
                                        </p:tav>
                                        <p:tav tm="100000">
                                          <p:val>
                                            <p:fltVal val="0"/>
                                          </p:val>
                                        </p:tav>
                                      </p:tavLst>
                                    </p:anim>
                                    <p:anim calcmode="lin" valueType="num">
                                      <p:cBhvr>
                                        <p:cTn id="33" dur="800" decel="100000" fill="hold"/>
                                        <p:tgtEl>
                                          <p:spTgt spid="3">
                                            <p:txEl>
                                              <p:pRg st="4" end="4"/>
                                            </p:txEl>
                                          </p:spTgt>
                                        </p:tgtEl>
                                        <p:attrNameLst>
                                          <p:attrName>ppt_x</p:attrName>
                                        </p:attrNameLst>
                                      </p:cBhvr>
                                      <p:tavLst>
                                        <p:tav tm="0">
                                          <p:val>
                                            <p:strVal val="#ppt_x+0.4"/>
                                          </p:val>
                                        </p:tav>
                                        <p:tav tm="100000">
                                          <p:val>
                                            <p:strVal val="#ppt_x-0.05"/>
                                          </p:val>
                                        </p:tav>
                                      </p:tavLst>
                                    </p:anim>
                                    <p:anim calcmode="lin" valueType="num">
                                      <p:cBhvr>
                                        <p:cTn id="34" dur="800" decel="100000" fill="hold"/>
                                        <p:tgtEl>
                                          <p:spTgt spid="3">
                                            <p:txEl>
                                              <p:pRg st="4" end="4"/>
                                            </p:txEl>
                                          </p:spTgt>
                                        </p:tgtEl>
                                        <p:attrNameLst>
                                          <p:attrName>ppt_y</p:attrName>
                                        </p:attrNameLst>
                                      </p:cBhvr>
                                      <p:tavLst>
                                        <p:tav tm="0">
                                          <p:val>
                                            <p:strVal val="#ppt_y-0.4"/>
                                          </p:val>
                                        </p:tav>
                                        <p:tav tm="100000">
                                          <p:val>
                                            <p:strVal val="#ppt_y+0.1"/>
                                          </p:val>
                                        </p:tav>
                                      </p:tavLst>
                                    </p:anim>
                                    <p:anim calcmode="lin" valueType="num">
                                      <p:cBhvr>
                                        <p:cTn id="35" dur="200" accel="100000" fill="hold">
                                          <p:stCondLst>
                                            <p:cond delay="800"/>
                                          </p:stCondLst>
                                        </p:cTn>
                                        <p:tgtEl>
                                          <p:spTgt spid="3">
                                            <p:txEl>
                                              <p:pRg st="4" end="4"/>
                                            </p:txEl>
                                          </p:spTgt>
                                        </p:tgtEl>
                                        <p:attrNameLst>
                                          <p:attrName>ppt_x</p:attrName>
                                        </p:attrNameLst>
                                      </p:cBhvr>
                                      <p:tavLst>
                                        <p:tav tm="0">
                                          <p:val>
                                            <p:strVal val="#ppt_x-0.05"/>
                                          </p:val>
                                        </p:tav>
                                        <p:tav tm="100000">
                                          <p:val>
                                            <p:strVal val="#ppt_x"/>
                                          </p:val>
                                        </p:tav>
                                      </p:tavLst>
                                    </p:anim>
                                    <p:anim calcmode="lin" valueType="num">
                                      <p:cBhvr>
                                        <p:cTn id="36" dur="200" accel="100000" fill="hold">
                                          <p:stCondLst>
                                            <p:cond delay="800"/>
                                          </p:stCondLst>
                                        </p:cTn>
                                        <p:tgtEl>
                                          <p:spTgt spid="3">
                                            <p:txEl>
                                              <p:pRg st="4" end="4"/>
                                            </p:txEl>
                                          </p:spTgt>
                                        </p:tgtEl>
                                        <p:attrNameLst>
                                          <p:attrName>ppt_y</p:attrName>
                                        </p:attrNameLst>
                                      </p:cBhvr>
                                      <p:tavLst>
                                        <p:tav tm="0">
                                          <p:val>
                                            <p:strVal val="#ppt_y+0.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30" presetClass="entr" presetSubtype="0" fill="hold" nodeType="clickEffect">
                                  <p:stCondLst>
                                    <p:cond delay="0"/>
                                  </p:stCondLst>
                                  <p:childTnLst>
                                    <p:set>
                                      <p:cBhvr>
                                        <p:cTn id="40" dur="1" fill="hold">
                                          <p:stCondLst>
                                            <p:cond delay="0"/>
                                          </p:stCondLst>
                                        </p:cTn>
                                        <p:tgtEl>
                                          <p:spTgt spid="12">
                                            <p:txEl>
                                              <p:pRg st="0" end="0"/>
                                            </p:txEl>
                                          </p:spTgt>
                                        </p:tgtEl>
                                        <p:attrNameLst>
                                          <p:attrName>style.visibility</p:attrName>
                                        </p:attrNameLst>
                                      </p:cBhvr>
                                      <p:to>
                                        <p:strVal val="visible"/>
                                      </p:to>
                                    </p:set>
                                    <p:animEffect transition="in" filter="fade">
                                      <p:cBhvr>
                                        <p:cTn id="41" dur="800" decel="100000"/>
                                        <p:tgtEl>
                                          <p:spTgt spid="12">
                                            <p:txEl>
                                              <p:pRg st="0" end="0"/>
                                            </p:txEl>
                                          </p:spTgt>
                                        </p:tgtEl>
                                      </p:cBhvr>
                                    </p:animEffect>
                                    <p:anim calcmode="lin" valueType="num">
                                      <p:cBhvr>
                                        <p:cTn id="42" dur="800" decel="100000" fill="hold"/>
                                        <p:tgtEl>
                                          <p:spTgt spid="12">
                                            <p:txEl>
                                              <p:pRg st="0" end="0"/>
                                            </p:txEl>
                                          </p:spTgt>
                                        </p:tgtEl>
                                        <p:attrNameLst>
                                          <p:attrName>style.rotation</p:attrName>
                                        </p:attrNameLst>
                                      </p:cBhvr>
                                      <p:tavLst>
                                        <p:tav tm="0">
                                          <p:val>
                                            <p:fltVal val="-90"/>
                                          </p:val>
                                        </p:tav>
                                        <p:tav tm="100000">
                                          <p:val>
                                            <p:fltVal val="0"/>
                                          </p:val>
                                        </p:tav>
                                      </p:tavLst>
                                    </p:anim>
                                    <p:anim calcmode="lin" valueType="num">
                                      <p:cBhvr>
                                        <p:cTn id="43" dur="800" decel="100000" fill="hold"/>
                                        <p:tgtEl>
                                          <p:spTgt spid="12">
                                            <p:txEl>
                                              <p:pRg st="0" end="0"/>
                                            </p:txEl>
                                          </p:spTgt>
                                        </p:tgtEl>
                                        <p:attrNameLst>
                                          <p:attrName>ppt_x</p:attrName>
                                        </p:attrNameLst>
                                      </p:cBhvr>
                                      <p:tavLst>
                                        <p:tav tm="0">
                                          <p:val>
                                            <p:strVal val="#ppt_x+0.4"/>
                                          </p:val>
                                        </p:tav>
                                        <p:tav tm="100000">
                                          <p:val>
                                            <p:strVal val="#ppt_x-0.05"/>
                                          </p:val>
                                        </p:tav>
                                      </p:tavLst>
                                    </p:anim>
                                    <p:anim calcmode="lin" valueType="num">
                                      <p:cBhvr>
                                        <p:cTn id="44" dur="800" decel="100000" fill="hold"/>
                                        <p:tgtEl>
                                          <p:spTgt spid="12">
                                            <p:txEl>
                                              <p:pRg st="0" end="0"/>
                                            </p:txEl>
                                          </p:spTgt>
                                        </p:tgtEl>
                                        <p:attrNameLst>
                                          <p:attrName>ppt_y</p:attrName>
                                        </p:attrNameLst>
                                      </p:cBhvr>
                                      <p:tavLst>
                                        <p:tav tm="0">
                                          <p:val>
                                            <p:strVal val="#ppt_y-0.4"/>
                                          </p:val>
                                        </p:tav>
                                        <p:tav tm="100000">
                                          <p:val>
                                            <p:strVal val="#ppt_y+0.1"/>
                                          </p:val>
                                        </p:tav>
                                      </p:tavLst>
                                    </p:anim>
                                    <p:anim calcmode="lin" valueType="num">
                                      <p:cBhvr>
                                        <p:cTn id="45" dur="200" accel="100000" fill="hold">
                                          <p:stCondLst>
                                            <p:cond delay="800"/>
                                          </p:stCondLst>
                                        </p:cTn>
                                        <p:tgtEl>
                                          <p:spTgt spid="12">
                                            <p:txEl>
                                              <p:pRg st="0" end="0"/>
                                            </p:txEl>
                                          </p:spTgt>
                                        </p:tgtEl>
                                        <p:attrNameLst>
                                          <p:attrName>ppt_x</p:attrName>
                                        </p:attrNameLst>
                                      </p:cBhvr>
                                      <p:tavLst>
                                        <p:tav tm="0">
                                          <p:val>
                                            <p:strVal val="#ppt_x-0.05"/>
                                          </p:val>
                                        </p:tav>
                                        <p:tav tm="100000">
                                          <p:val>
                                            <p:strVal val="#ppt_x"/>
                                          </p:val>
                                        </p:tav>
                                      </p:tavLst>
                                    </p:anim>
                                    <p:anim calcmode="lin" valueType="num">
                                      <p:cBhvr>
                                        <p:cTn id="46" dur="200" accel="100000" fill="hold">
                                          <p:stCondLst>
                                            <p:cond delay="800"/>
                                          </p:stCondLst>
                                        </p:cTn>
                                        <p:tgtEl>
                                          <p:spTgt spid="12">
                                            <p:txEl>
                                              <p:pRg st="0" end="0"/>
                                            </p:txEl>
                                          </p:spTgt>
                                        </p:tgtEl>
                                        <p:attrNameLst>
                                          <p:attrName>ppt_y</p:attrName>
                                        </p:attrNameLst>
                                      </p:cBhvr>
                                      <p:tavLst>
                                        <p:tav tm="0">
                                          <p:val>
                                            <p:strVal val="#ppt_y+0.1"/>
                                          </p:val>
                                        </p:tav>
                                        <p:tav tm="100000">
                                          <p:val>
                                            <p:strVal val="#ppt_y"/>
                                          </p:val>
                                        </p:tav>
                                      </p:tavLst>
                                    </p:anim>
                                  </p:childTnLst>
                                </p:cTn>
                              </p:par>
                              <p:par>
                                <p:cTn id="47" presetID="30" presetClass="entr" presetSubtype="0" fill="hold" nodeType="withEffect">
                                  <p:stCondLst>
                                    <p:cond delay="0"/>
                                  </p:stCondLst>
                                  <p:childTnLst>
                                    <p:set>
                                      <p:cBhvr>
                                        <p:cTn id="48" dur="1" fill="hold">
                                          <p:stCondLst>
                                            <p:cond delay="0"/>
                                          </p:stCondLst>
                                        </p:cTn>
                                        <p:tgtEl>
                                          <p:spTgt spid="12">
                                            <p:txEl>
                                              <p:pRg st="2" end="2"/>
                                            </p:txEl>
                                          </p:spTgt>
                                        </p:tgtEl>
                                        <p:attrNameLst>
                                          <p:attrName>style.visibility</p:attrName>
                                        </p:attrNameLst>
                                      </p:cBhvr>
                                      <p:to>
                                        <p:strVal val="visible"/>
                                      </p:to>
                                    </p:set>
                                    <p:animEffect transition="in" filter="fade">
                                      <p:cBhvr>
                                        <p:cTn id="49" dur="800" decel="100000"/>
                                        <p:tgtEl>
                                          <p:spTgt spid="12">
                                            <p:txEl>
                                              <p:pRg st="2" end="2"/>
                                            </p:txEl>
                                          </p:spTgt>
                                        </p:tgtEl>
                                      </p:cBhvr>
                                    </p:animEffect>
                                    <p:anim calcmode="lin" valueType="num">
                                      <p:cBhvr>
                                        <p:cTn id="50" dur="800" decel="100000" fill="hold"/>
                                        <p:tgtEl>
                                          <p:spTgt spid="12">
                                            <p:txEl>
                                              <p:pRg st="2" end="2"/>
                                            </p:txEl>
                                          </p:spTgt>
                                        </p:tgtEl>
                                        <p:attrNameLst>
                                          <p:attrName>style.rotation</p:attrName>
                                        </p:attrNameLst>
                                      </p:cBhvr>
                                      <p:tavLst>
                                        <p:tav tm="0">
                                          <p:val>
                                            <p:fltVal val="-90"/>
                                          </p:val>
                                        </p:tav>
                                        <p:tav tm="100000">
                                          <p:val>
                                            <p:fltVal val="0"/>
                                          </p:val>
                                        </p:tav>
                                      </p:tavLst>
                                    </p:anim>
                                    <p:anim calcmode="lin" valueType="num">
                                      <p:cBhvr>
                                        <p:cTn id="51" dur="800" decel="100000" fill="hold"/>
                                        <p:tgtEl>
                                          <p:spTgt spid="12">
                                            <p:txEl>
                                              <p:pRg st="2" end="2"/>
                                            </p:txEl>
                                          </p:spTgt>
                                        </p:tgtEl>
                                        <p:attrNameLst>
                                          <p:attrName>ppt_x</p:attrName>
                                        </p:attrNameLst>
                                      </p:cBhvr>
                                      <p:tavLst>
                                        <p:tav tm="0">
                                          <p:val>
                                            <p:strVal val="#ppt_x+0.4"/>
                                          </p:val>
                                        </p:tav>
                                        <p:tav tm="100000">
                                          <p:val>
                                            <p:strVal val="#ppt_x-0.05"/>
                                          </p:val>
                                        </p:tav>
                                      </p:tavLst>
                                    </p:anim>
                                    <p:anim calcmode="lin" valueType="num">
                                      <p:cBhvr>
                                        <p:cTn id="52" dur="800" decel="100000" fill="hold"/>
                                        <p:tgtEl>
                                          <p:spTgt spid="12">
                                            <p:txEl>
                                              <p:pRg st="2" end="2"/>
                                            </p:txEl>
                                          </p:spTgt>
                                        </p:tgtEl>
                                        <p:attrNameLst>
                                          <p:attrName>ppt_y</p:attrName>
                                        </p:attrNameLst>
                                      </p:cBhvr>
                                      <p:tavLst>
                                        <p:tav tm="0">
                                          <p:val>
                                            <p:strVal val="#ppt_y-0.4"/>
                                          </p:val>
                                        </p:tav>
                                        <p:tav tm="100000">
                                          <p:val>
                                            <p:strVal val="#ppt_y+0.1"/>
                                          </p:val>
                                        </p:tav>
                                      </p:tavLst>
                                    </p:anim>
                                    <p:anim calcmode="lin" valueType="num">
                                      <p:cBhvr>
                                        <p:cTn id="53" dur="200" accel="100000" fill="hold">
                                          <p:stCondLst>
                                            <p:cond delay="800"/>
                                          </p:stCondLst>
                                        </p:cTn>
                                        <p:tgtEl>
                                          <p:spTgt spid="12">
                                            <p:txEl>
                                              <p:pRg st="2" end="2"/>
                                            </p:txEl>
                                          </p:spTgt>
                                        </p:tgtEl>
                                        <p:attrNameLst>
                                          <p:attrName>ppt_x</p:attrName>
                                        </p:attrNameLst>
                                      </p:cBhvr>
                                      <p:tavLst>
                                        <p:tav tm="0">
                                          <p:val>
                                            <p:strVal val="#ppt_x-0.05"/>
                                          </p:val>
                                        </p:tav>
                                        <p:tav tm="100000">
                                          <p:val>
                                            <p:strVal val="#ppt_x"/>
                                          </p:val>
                                        </p:tav>
                                      </p:tavLst>
                                    </p:anim>
                                    <p:anim calcmode="lin" valueType="num">
                                      <p:cBhvr>
                                        <p:cTn id="54" dur="200" accel="100000" fill="hold">
                                          <p:stCondLst>
                                            <p:cond delay="800"/>
                                          </p:stCondLst>
                                        </p:cTn>
                                        <p:tgtEl>
                                          <p:spTgt spid="12">
                                            <p:txEl>
                                              <p:pRg st="2" end="2"/>
                                            </p:txEl>
                                          </p:spTgt>
                                        </p:tgtEl>
                                        <p:attrNameLst>
                                          <p:attrName>ppt_y</p:attrName>
                                        </p:attrNameLst>
                                      </p:cBhvr>
                                      <p:tavLst>
                                        <p:tav tm="0">
                                          <p:val>
                                            <p:strVal val="#ppt_y+0.1"/>
                                          </p:val>
                                        </p:tav>
                                        <p:tav tm="100000">
                                          <p:val>
                                            <p:strVal val="#ppt_y"/>
                                          </p:val>
                                        </p:tav>
                                      </p:tavLst>
                                    </p:anim>
                                  </p:childTnLst>
                                </p:cTn>
                              </p:par>
                              <p:par>
                                <p:cTn id="55" presetID="30" presetClass="entr" presetSubtype="0" fill="hold" nodeType="withEffect">
                                  <p:stCondLst>
                                    <p:cond delay="0"/>
                                  </p:stCondLst>
                                  <p:childTnLst>
                                    <p:set>
                                      <p:cBhvr>
                                        <p:cTn id="56" dur="1" fill="hold">
                                          <p:stCondLst>
                                            <p:cond delay="0"/>
                                          </p:stCondLst>
                                        </p:cTn>
                                        <p:tgtEl>
                                          <p:spTgt spid="12">
                                            <p:txEl>
                                              <p:pRg st="3" end="3"/>
                                            </p:txEl>
                                          </p:spTgt>
                                        </p:tgtEl>
                                        <p:attrNameLst>
                                          <p:attrName>style.visibility</p:attrName>
                                        </p:attrNameLst>
                                      </p:cBhvr>
                                      <p:to>
                                        <p:strVal val="visible"/>
                                      </p:to>
                                    </p:set>
                                    <p:animEffect transition="in" filter="fade">
                                      <p:cBhvr>
                                        <p:cTn id="57" dur="800" decel="100000"/>
                                        <p:tgtEl>
                                          <p:spTgt spid="12">
                                            <p:txEl>
                                              <p:pRg st="3" end="3"/>
                                            </p:txEl>
                                          </p:spTgt>
                                        </p:tgtEl>
                                      </p:cBhvr>
                                    </p:animEffect>
                                    <p:anim calcmode="lin" valueType="num">
                                      <p:cBhvr>
                                        <p:cTn id="58" dur="800" decel="100000" fill="hold"/>
                                        <p:tgtEl>
                                          <p:spTgt spid="12">
                                            <p:txEl>
                                              <p:pRg st="3" end="3"/>
                                            </p:txEl>
                                          </p:spTgt>
                                        </p:tgtEl>
                                        <p:attrNameLst>
                                          <p:attrName>style.rotation</p:attrName>
                                        </p:attrNameLst>
                                      </p:cBhvr>
                                      <p:tavLst>
                                        <p:tav tm="0">
                                          <p:val>
                                            <p:fltVal val="-90"/>
                                          </p:val>
                                        </p:tav>
                                        <p:tav tm="100000">
                                          <p:val>
                                            <p:fltVal val="0"/>
                                          </p:val>
                                        </p:tav>
                                      </p:tavLst>
                                    </p:anim>
                                    <p:anim calcmode="lin" valueType="num">
                                      <p:cBhvr>
                                        <p:cTn id="59" dur="800" decel="100000" fill="hold"/>
                                        <p:tgtEl>
                                          <p:spTgt spid="12">
                                            <p:txEl>
                                              <p:pRg st="3" end="3"/>
                                            </p:txEl>
                                          </p:spTgt>
                                        </p:tgtEl>
                                        <p:attrNameLst>
                                          <p:attrName>ppt_x</p:attrName>
                                        </p:attrNameLst>
                                      </p:cBhvr>
                                      <p:tavLst>
                                        <p:tav tm="0">
                                          <p:val>
                                            <p:strVal val="#ppt_x+0.4"/>
                                          </p:val>
                                        </p:tav>
                                        <p:tav tm="100000">
                                          <p:val>
                                            <p:strVal val="#ppt_x-0.05"/>
                                          </p:val>
                                        </p:tav>
                                      </p:tavLst>
                                    </p:anim>
                                    <p:anim calcmode="lin" valueType="num">
                                      <p:cBhvr>
                                        <p:cTn id="60" dur="800" decel="100000" fill="hold"/>
                                        <p:tgtEl>
                                          <p:spTgt spid="12">
                                            <p:txEl>
                                              <p:pRg st="3" end="3"/>
                                            </p:txEl>
                                          </p:spTgt>
                                        </p:tgtEl>
                                        <p:attrNameLst>
                                          <p:attrName>ppt_y</p:attrName>
                                        </p:attrNameLst>
                                      </p:cBhvr>
                                      <p:tavLst>
                                        <p:tav tm="0">
                                          <p:val>
                                            <p:strVal val="#ppt_y-0.4"/>
                                          </p:val>
                                        </p:tav>
                                        <p:tav tm="100000">
                                          <p:val>
                                            <p:strVal val="#ppt_y+0.1"/>
                                          </p:val>
                                        </p:tav>
                                      </p:tavLst>
                                    </p:anim>
                                    <p:anim calcmode="lin" valueType="num">
                                      <p:cBhvr>
                                        <p:cTn id="61" dur="200" accel="100000" fill="hold">
                                          <p:stCondLst>
                                            <p:cond delay="800"/>
                                          </p:stCondLst>
                                        </p:cTn>
                                        <p:tgtEl>
                                          <p:spTgt spid="12">
                                            <p:txEl>
                                              <p:pRg st="3" end="3"/>
                                            </p:txEl>
                                          </p:spTgt>
                                        </p:tgtEl>
                                        <p:attrNameLst>
                                          <p:attrName>ppt_x</p:attrName>
                                        </p:attrNameLst>
                                      </p:cBhvr>
                                      <p:tavLst>
                                        <p:tav tm="0">
                                          <p:val>
                                            <p:strVal val="#ppt_x-0.05"/>
                                          </p:val>
                                        </p:tav>
                                        <p:tav tm="100000">
                                          <p:val>
                                            <p:strVal val="#ppt_x"/>
                                          </p:val>
                                        </p:tav>
                                      </p:tavLst>
                                    </p:anim>
                                    <p:anim calcmode="lin" valueType="num">
                                      <p:cBhvr>
                                        <p:cTn id="62" dur="200" accel="100000" fill="hold">
                                          <p:stCondLst>
                                            <p:cond delay="800"/>
                                          </p:stCondLst>
                                        </p:cTn>
                                        <p:tgtEl>
                                          <p:spTgt spid="12">
                                            <p:txEl>
                                              <p:pRg st="3" end="3"/>
                                            </p:txEl>
                                          </p:spTgt>
                                        </p:tgtEl>
                                        <p:attrNameLst>
                                          <p:attrName>ppt_y</p:attrName>
                                        </p:attrNameLst>
                                      </p:cBhvr>
                                      <p:tavLst>
                                        <p:tav tm="0">
                                          <p:val>
                                            <p:strVal val="#ppt_y+0.1"/>
                                          </p:val>
                                        </p:tav>
                                        <p:tav tm="100000">
                                          <p:val>
                                            <p:strVal val="#ppt_y"/>
                                          </p:val>
                                        </p:tav>
                                      </p:tavLst>
                                    </p:anim>
                                  </p:childTnLst>
                                </p:cTn>
                              </p:par>
                              <p:par>
                                <p:cTn id="63" presetID="30" presetClass="entr" presetSubtype="0" fill="hold" nodeType="withEffect">
                                  <p:stCondLst>
                                    <p:cond delay="0"/>
                                  </p:stCondLst>
                                  <p:childTnLst>
                                    <p:set>
                                      <p:cBhvr>
                                        <p:cTn id="64" dur="1" fill="hold">
                                          <p:stCondLst>
                                            <p:cond delay="0"/>
                                          </p:stCondLst>
                                        </p:cTn>
                                        <p:tgtEl>
                                          <p:spTgt spid="12">
                                            <p:txEl>
                                              <p:pRg st="4" end="4"/>
                                            </p:txEl>
                                          </p:spTgt>
                                        </p:tgtEl>
                                        <p:attrNameLst>
                                          <p:attrName>style.visibility</p:attrName>
                                        </p:attrNameLst>
                                      </p:cBhvr>
                                      <p:to>
                                        <p:strVal val="visible"/>
                                      </p:to>
                                    </p:set>
                                    <p:animEffect transition="in" filter="fade">
                                      <p:cBhvr>
                                        <p:cTn id="65" dur="800" decel="100000"/>
                                        <p:tgtEl>
                                          <p:spTgt spid="12">
                                            <p:txEl>
                                              <p:pRg st="4" end="4"/>
                                            </p:txEl>
                                          </p:spTgt>
                                        </p:tgtEl>
                                      </p:cBhvr>
                                    </p:animEffect>
                                    <p:anim calcmode="lin" valueType="num">
                                      <p:cBhvr>
                                        <p:cTn id="66" dur="800" decel="100000" fill="hold"/>
                                        <p:tgtEl>
                                          <p:spTgt spid="12">
                                            <p:txEl>
                                              <p:pRg st="4" end="4"/>
                                            </p:txEl>
                                          </p:spTgt>
                                        </p:tgtEl>
                                        <p:attrNameLst>
                                          <p:attrName>style.rotation</p:attrName>
                                        </p:attrNameLst>
                                      </p:cBhvr>
                                      <p:tavLst>
                                        <p:tav tm="0">
                                          <p:val>
                                            <p:fltVal val="-90"/>
                                          </p:val>
                                        </p:tav>
                                        <p:tav tm="100000">
                                          <p:val>
                                            <p:fltVal val="0"/>
                                          </p:val>
                                        </p:tav>
                                      </p:tavLst>
                                    </p:anim>
                                    <p:anim calcmode="lin" valueType="num">
                                      <p:cBhvr>
                                        <p:cTn id="67" dur="800" decel="100000" fill="hold"/>
                                        <p:tgtEl>
                                          <p:spTgt spid="12">
                                            <p:txEl>
                                              <p:pRg st="4" end="4"/>
                                            </p:txEl>
                                          </p:spTgt>
                                        </p:tgtEl>
                                        <p:attrNameLst>
                                          <p:attrName>ppt_x</p:attrName>
                                        </p:attrNameLst>
                                      </p:cBhvr>
                                      <p:tavLst>
                                        <p:tav tm="0">
                                          <p:val>
                                            <p:strVal val="#ppt_x+0.4"/>
                                          </p:val>
                                        </p:tav>
                                        <p:tav tm="100000">
                                          <p:val>
                                            <p:strVal val="#ppt_x-0.05"/>
                                          </p:val>
                                        </p:tav>
                                      </p:tavLst>
                                    </p:anim>
                                    <p:anim calcmode="lin" valueType="num">
                                      <p:cBhvr>
                                        <p:cTn id="68" dur="800" decel="100000" fill="hold"/>
                                        <p:tgtEl>
                                          <p:spTgt spid="12">
                                            <p:txEl>
                                              <p:pRg st="4" end="4"/>
                                            </p:txEl>
                                          </p:spTgt>
                                        </p:tgtEl>
                                        <p:attrNameLst>
                                          <p:attrName>ppt_y</p:attrName>
                                        </p:attrNameLst>
                                      </p:cBhvr>
                                      <p:tavLst>
                                        <p:tav tm="0">
                                          <p:val>
                                            <p:strVal val="#ppt_y-0.4"/>
                                          </p:val>
                                        </p:tav>
                                        <p:tav tm="100000">
                                          <p:val>
                                            <p:strVal val="#ppt_y+0.1"/>
                                          </p:val>
                                        </p:tav>
                                      </p:tavLst>
                                    </p:anim>
                                    <p:anim calcmode="lin" valueType="num">
                                      <p:cBhvr>
                                        <p:cTn id="69" dur="200" accel="100000" fill="hold">
                                          <p:stCondLst>
                                            <p:cond delay="800"/>
                                          </p:stCondLst>
                                        </p:cTn>
                                        <p:tgtEl>
                                          <p:spTgt spid="12">
                                            <p:txEl>
                                              <p:pRg st="4" end="4"/>
                                            </p:txEl>
                                          </p:spTgt>
                                        </p:tgtEl>
                                        <p:attrNameLst>
                                          <p:attrName>ppt_x</p:attrName>
                                        </p:attrNameLst>
                                      </p:cBhvr>
                                      <p:tavLst>
                                        <p:tav tm="0">
                                          <p:val>
                                            <p:strVal val="#ppt_x-0.05"/>
                                          </p:val>
                                        </p:tav>
                                        <p:tav tm="100000">
                                          <p:val>
                                            <p:strVal val="#ppt_x"/>
                                          </p:val>
                                        </p:tav>
                                      </p:tavLst>
                                    </p:anim>
                                    <p:anim calcmode="lin" valueType="num">
                                      <p:cBhvr>
                                        <p:cTn id="70" dur="200" accel="100000" fill="hold">
                                          <p:stCondLst>
                                            <p:cond delay="800"/>
                                          </p:stCondLst>
                                        </p:cTn>
                                        <p:tgtEl>
                                          <p:spTgt spid="12">
                                            <p:txEl>
                                              <p:pRg st="4" end="4"/>
                                            </p:txEl>
                                          </p:spTgt>
                                        </p:tgtEl>
                                        <p:attrNameLst>
                                          <p:attrName>ppt_y</p:attrName>
                                        </p:attrNameLst>
                                      </p:cBhvr>
                                      <p:tavLst>
                                        <p:tav tm="0">
                                          <p:val>
                                            <p:strVal val="#ppt_y+0.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30" presetClass="entr" presetSubtype="0" fill="hold" nodeType="clickEffect">
                                  <p:stCondLst>
                                    <p:cond delay="0"/>
                                  </p:stCondLst>
                                  <p:childTnLst>
                                    <p:set>
                                      <p:cBhvr>
                                        <p:cTn id="74" dur="1" fill="hold">
                                          <p:stCondLst>
                                            <p:cond delay="0"/>
                                          </p:stCondLst>
                                        </p:cTn>
                                        <p:tgtEl>
                                          <p:spTgt spid="9">
                                            <p:txEl>
                                              <p:pRg st="0" end="0"/>
                                            </p:txEl>
                                          </p:spTgt>
                                        </p:tgtEl>
                                        <p:attrNameLst>
                                          <p:attrName>style.visibility</p:attrName>
                                        </p:attrNameLst>
                                      </p:cBhvr>
                                      <p:to>
                                        <p:strVal val="visible"/>
                                      </p:to>
                                    </p:set>
                                    <p:animEffect transition="in" filter="fade">
                                      <p:cBhvr>
                                        <p:cTn id="75" dur="800" decel="100000"/>
                                        <p:tgtEl>
                                          <p:spTgt spid="9">
                                            <p:txEl>
                                              <p:pRg st="0" end="0"/>
                                            </p:txEl>
                                          </p:spTgt>
                                        </p:tgtEl>
                                      </p:cBhvr>
                                    </p:animEffect>
                                    <p:anim calcmode="lin" valueType="num">
                                      <p:cBhvr>
                                        <p:cTn id="76" dur="800" decel="100000" fill="hold"/>
                                        <p:tgtEl>
                                          <p:spTgt spid="9">
                                            <p:txEl>
                                              <p:pRg st="0" end="0"/>
                                            </p:txEl>
                                          </p:spTgt>
                                        </p:tgtEl>
                                        <p:attrNameLst>
                                          <p:attrName>style.rotation</p:attrName>
                                        </p:attrNameLst>
                                      </p:cBhvr>
                                      <p:tavLst>
                                        <p:tav tm="0">
                                          <p:val>
                                            <p:fltVal val="-90"/>
                                          </p:val>
                                        </p:tav>
                                        <p:tav tm="100000">
                                          <p:val>
                                            <p:fltVal val="0"/>
                                          </p:val>
                                        </p:tav>
                                      </p:tavLst>
                                    </p:anim>
                                    <p:anim calcmode="lin" valueType="num">
                                      <p:cBhvr>
                                        <p:cTn id="77" dur="800" decel="100000" fill="hold"/>
                                        <p:tgtEl>
                                          <p:spTgt spid="9">
                                            <p:txEl>
                                              <p:pRg st="0" end="0"/>
                                            </p:txEl>
                                          </p:spTgt>
                                        </p:tgtEl>
                                        <p:attrNameLst>
                                          <p:attrName>ppt_x</p:attrName>
                                        </p:attrNameLst>
                                      </p:cBhvr>
                                      <p:tavLst>
                                        <p:tav tm="0">
                                          <p:val>
                                            <p:strVal val="#ppt_x+0.4"/>
                                          </p:val>
                                        </p:tav>
                                        <p:tav tm="100000">
                                          <p:val>
                                            <p:strVal val="#ppt_x-0.05"/>
                                          </p:val>
                                        </p:tav>
                                      </p:tavLst>
                                    </p:anim>
                                    <p:anim calcmode="lin" valueType="num">
                                      <p:cBhvr>
                                        <p:cTn id="78" dur="800" decel="100000" fill="hold"/>
                                        <p:tgtEl>
                                          <p:spTgt spid="9">
                                            <p:txEl>
                                              <p:pRg st="0" end="0"/>
                                            </p:txEl>
                                          </p:spTgt>
                                        </p:tgtEl>
                                        <p:attrNameLst>
                                          <p:attrName>ppt_y</p:attrName>
                                        </p:attrNameLst>
                                      </p:cBhvr>
                                      <p:tavLst>
                                        <p:tav tm="0">
                                          <p:val>
                                            <p:strVal val="#ppt_y-0.4"/>
                                          </p:val>
                                        </p:tav>
                                        <p:tav tm="100000">
                                          <p:val>
                                            <p:strVal val="#ppt_y+0.1"/>
                                          </p:val>
                                        </p:tav>
                                      </p:tavLst>
                                    </p:anim>
                                    <p:anim calcmode="lin" valueType="num">
                                      <p:cBhvr>
                                        <p:cTn id="79" dur="200" accel="100000" fill="hold">
                                          <p:stCondLst>
                                            <p:cond delay="800"/>
                                          </p:stCondLst>
                                        </p:cTn>
                                        <p:tgtEl>
                                          <p:spTgt spid="9">
                                            <p:txEl>
                                              <p:pRg st="0" end="0"/>
                                            </p:txEl>
                                          </p:spTgt>
                                        </p:tgtEl>
                                        <p:attrNameLst>
                                          <p:attrName>ppt_x</p:attrName>
                                        </p:attrNameLst>
                                      </p:cBhvr>
                                      <p:tavLst>
                                        <p:tav tm="0">
                                          <p:val>
                                            <p:strVal val="#ppt_x-0.05"/>
                                          </p:val>
                                        </p:tav>
                                        <p:tav tm="100000">
                                          <p:val>
                                            <p:strVal val="#ppt_x"/>
                                          </p:val>
                                        </p:tav>
                                      </p:tavLst>
                                    </p:anim>
                                    <p:anim calcmode="lin" valueType="num">
                                      <p:cBhvr>
                                        <p:cTn id="80" dur="200" accel="100000" fill="hold">
                                          <p:stCondLst>
                                            <p:cond delay="800"/>
                                          </p:stCondLst>
                                        </p:cTn>
                                        <p:tgtEl>
                                          <p:spTgt spid="9">
                                            <p:txEl>
                                              <p:pRg st="0" end="0"/>
                                            </p:txEl>
                                          </p:spTgt>
                                        </p:tgtEl>
                                        <p:attrNameLst>
                                          <p:attrName>ppt_y</p:attrName>
                                        </p:attrNameLst>
                                      </p:cBhvr>
                                      <p:tavLst>
                                        <p:tav tm="0">
                                          <p:val>
                                            <p:strVal val="#ppt_y+0.1"/>
                                          </p:val>
                                        </p:tav>
                                        <p:tav tm="100000">
                                          <p:val>
                                            <p:strVal val="#ppt_y"/>
                                          </p:val>
                                        </p:tav>
                                      </p:tavLst>
                                    </p:anim>
                                  </p:childTnLst>
                                </p:cTn>
                              </p:par>
                              <p:par>
                                <p:cTn id="81" presetID="30" presetClass="entr" presetSubtype="0" fill="hold" nodeType="withEffect">
                                  <p:stCondLst>
                                    <p:cond delay="0"/>
                                  </p:stCondLst>
                                  <p:childTnLst>
                                    <p:set>
                                      <p:cBhvr>
                                        <p:cTn id="82" dur="1" fill="hold">
                                          <p:stCondLst>
                                            <p:cond delay="0"/>
                                          </p:stCondLst>
                                        </p:cTn>
                                        <p:tgtEl>
                                          <p:spTgt spid="9">
                                            <p:txEl>
                                              <p:pRg st="2" end="2"/>
                                            </p:txEl>
                                          </p:spTgt>
                                        </p:tgtEl>
                                        <p:attrNameLst>
                                          <p:attrName>style.visibility</p:attrName>
                                        </p:attrNameLst>
                                      </p:cBhvr>
                                      <p:to>
                                        <p:strVal val="visible"/>
                                      </p:to>
                                    </p:set>
                                    <p:animEffect transition="in" filter="fade">
                                      <p:cBhvr>
                                        <p:cTn id="83" dur="800" decel="100000"/>
                                        <p:tgtEl>
                                          <p:spTgt spid="9">
                                            <p:txEl>
                                              <p:pRg st="2" end="2"/>
                                            </p:txEl>
                                          </p:spTgt>
                                        </p:tgtEl>
                                      </p:cBhvr>
                                    </p:animEffect>
                                    <p:anim calcmode="lin" valueType="num">
                                      <p:cBhvr>
                                        <p:cTn id="84" dur="800" decel="100000" fill="hold"/>
                                        <p:tgtEl>
                                          <p:spTgt spid="9">
                                            <p:txEl>
                                              <p:pRg st="2" end="2"/>
                                            </p:txEl>
                                          </p:spTgt>
                                        </p:tgtEl>
                                        <p:attrNameLst>
                                          <p:attrName>style.rotation</p:attrName>
                                        </p:attrNameLst>
                                      </p:cBhvr>
                                      <p:tavLst>
                                        <p:tav tm="0">
                                          <p:val>
                                            <p:fltVal val="-90"/>
                                          </p:val>
                                        </p:tav>
                                        <p:tav tm="100000">
                                          <p:val>
                                            <p:fltVal val="0"/>
                                          </p:val>
                                        </p:tav>
                                      </p:tavLst>
                                    </p:anim>
                                    <p:anim calcmode="lin" valueType="num">
                                      <p:cBhvr>
                                        <p:cTn id="85" dur="800" decel="100000" fill="hold"/>
                                        <p:tgtEl>
                                          <p:spTgt spid="9">
                                            <p:txEl>
                                              <p:pRg st="2" end="2"/>
                                            </p:txEl>
                                          </p:spTgt>
                                        </p:tgtEl>
                                        <p:attrNameLst>
                                          <p:attrName>ppt_x</p:attrName>
                                        </p:attrNameLst>
                                      </p:cBhvr>
                                      <p:tavLst>
                                        <p:tav tm="0">
                                          <p:val>
                                            <p:strVal val="#ppt_x+0.4"/>
                                          </p:val>
                                        </p:tav>
                                        <p:tav tm="100000">
                                          <p:val>
                                            <p:strVal val="#ppt_x-0.05"/>
                                          </p:val>
                                        </p:tav>
                                      </p:tavLst>
                                    </p:anim>
                                    <p:anim calcmode="lin" valueType="num">
                                      <p:cBhvr>
                                        <p:cTn id="86" dur="800" decel="100000" fill="hold"/>
                                        <p:tgtEl>
                                          <p:spTgt spid="9">
                                            <p:txEl>
                                              <p:pRg st="2" end="2"/>
                                            </p:txEl>
                                          </p:spTgt>
                                        </p:tgtEl>
                                        <p:attrNameLst>
                                          <p:attrName>ppt_y</p:attrName>
                                        </p:attrNameLst>
                                      </p:cBhvr>
                                      <p:tavLst>
                                        <p:tav tm="0">
                                          <p:val>
                                            <p:strVal val="#ppt_y-0.4"/>
                                          </p:val>
                                        </p:tav>
                                        <p:tav tm="100000">
                                          <p:val>
                                            <p:strVal val="#ppt_y+0.1"/>
                                          </p:val>
                                        </p:tav>
                                      </p:tavLst>
                                    </p:anim>
                                    <p:anim calcmode="lin" valueType="num">
                                      <p:cBhvr>
                                        <p:cTn id="87" dur="200" accel="100000" fill="hold">
                                          <p:stCondLst>
                                            <p:cond delay="800"/>
                                          </p:stCondLst>
                                        </p:cTn>
                                        <p:tgtEl>
                                          <p:spTgt spid="9">
                                            <p:txEl>
                                              <p:pRg st="2" end="2"/>
                                            </p:txEl>
                                          </p:spTgt>
                                        </p:tgtEl>
                                        <p:attrNameLst>
                                          <p:attrName>ppt_x</p:attrName>
                                        </p:attrNameLst>
                                      </p:cBhvr>
                                      <p:tavLst>
                                        <p:tav tm="0">
                                          <p:val>
                                            <p:strVal val="#ppt_x-0.05"/>
                                          </p:val>
                                        </p:tav>
                                        <p:tav tm="100000">
                                          <p:val>
                                            <p:strVal val="#ppt_x"/>
                                          </p:val>
                                        </p:tav>
                                      </p:tavLst>
                                    </p:anim>
                                    <p:anim calcmode="lin" valueType="num">
                                      <p:cBhvr>
                                        <p:cTn id="88" dur="200" accel="100000" fill="hold">
                                          <p:stCondLst>
                                            <p:cond delay="800"/>
                                          </p:stCondLst>
                                        </p:cTn>
                                        <p:tgtEl>
                                          <p:spTgt spid="9">
                                            <p:txEl>
                                              <p:pRg st="2" end="2"/>
                                            </p:txEl>
                                          </p:spTgt>
                                        </p:tgtEl>
                                        <p:attrNameLst>
                                          <p:attrName>ppt_y</p:attrName>
                                        </p:attrNameLst>
                                      </p:cBhvr>
                                      <p:tavLst>
                                        <p:tav tm="0">
                                          <p:val>
                                            <p:strVal val="#ppt_y+0.1"/>
                                          </p:val>
                                        </p:tav>
                                        <p:tav tm="100000">
                                          <p:val>
                                            <p:strVal val="#ppt_y"/>
                                          </p:val>
                                        </p:tav>
                                      </p:tavLst>
                                    </p:anim>
                                  </p:childTnLst>
                                </p:cTn>
                              </p:par>
                              <p:par>
                                <p:cTn id="89" presetID="30" presetClass="entr" presetSubtype="0" fill="hold" nodeType="withEffect">
                                  <p:stCondLst>
                                    <p:cond delay="0"/>
                                  </p:stCondLst>
                                  <p:childTnLst>
                                    <p:set>
                                      <p:cBhvr>
                                        <p:cTn id="90" dur="1" fill="hold">
                                          <p:stCondLst>
                                            <p:cond delay="0"/>
                                          </p:stCondLst>
                                        </p:cTn>
                                        <p:tgtEl>
                                          <p:spTgt spid="9">
                                            <p:txEl>
                                              <p:pRg st="3" end="3"/>
                                            </p:txEl>
                                          </p:spTgt>
                                        </p:tgtEl>
                                        <p:attrNameLst>
                                          <p:attrName>style.visibility</p:attrName>
                                        </p:attrNameLst>
                                      </p:cBhvr>
                                      <p:to>
                                        <p:strVal val="visible"/>
                                      </p:to>
                                    </p:set>
                                    <p:animEffect transition="in" filter="fade">
                                      <p:cBhvr>
                                        <p:cTn id="91" dur="800" decel="100000"/>
                                        <p:tgtEl>
                                          <p:spTgt spid="9">
                                            <p:txEl>
                                              <p:pRg st="3" end="3"/>
                                            </p:txEl>
                                          </p:spTgt>
                                        </p:tgtEl>
                                      </p:cBhvr>
                                    </p:animEffect>
                                    <p:anim calcmode="lin" valueType="num">
                                      <p:cBhvr>
                                        <p:cTn id="92" dur="800" decel="100000" fill="hold"/>
                                        <p:tgtEl>
                                          <p:spTgt spid="9">
                                            <p:txEl>
                                              <p:pRg st="3" end="3"/>
                                            </p:txEl>
                                          </p:spTgt>
                                        </p:tgtEl>
                                        <p:attrNameLst>
                                          <p:attrName>style.rotation</p:attrName>
                                        </p:attrNameLst>
                                      </p:cBhvr>
                                      <p:tavLst>
                                        <p:tav tm="0">
                                          <p:val>
                                            <p:fltVal val="-90"/>
                                          </p:val>
                                        </p:tav>
                                        <p:tav tm="100000">
                                          <p:val>
                                            <p:fltVal val="0"/>
                                          </p:val>
                                        </p:tav>
                                      </p:tavLst>
                                    </p:anim>
                                    <p:anim calcmode="lin" valueType="num">
                                      <p:cBhvr>
                                        <p:cTn id="93" dur="800" decel="100000" fill="hold"/>
                                        <p:tgtEl>
                                          <p:spTgt spid="9">
                                            <p:txEl>
                                              <p:pRg st="3" end="3"/>
                                            </p:txEl>
                                          </p:spTgt>
                                        </p:tgtEl>
                                        <p:attrNameLst>
                                          <p:attrName>ppt_x</p:attrName>
                                        </p:attrNameLst>
                                      </p:cBhvr>
                                      <p:tavLst>
                                        <p:tav tm="0">
                                          <p:val>
                                            <p:strVal val="#ppt_x+0.4"/>
                                          </p:val>
                                        </p:tav>
                                        <p:tav tm="100000">
                                          <p:val>
                                            <p:strVal val="#ppt_x-0.05"/>
                                          </p:val>
                                        </p:tav>
                                      </p:tavLst>
                                    </p:anim>
                                    <p:anim calcmode="lin" valueType="num">
                                      <p:cBhvr>
                                        <p:cTn id="94" dur="800" decel="100000" fill="hold"/>
                                        <p:tgtEl>
                                          <p:spTgt spid="9">
                                            <p:txEl>
                                              <p:pRg st="3" end="3"/>
                                            </p:txEl>
                                          </p:spTgt>
                                        </p:tgtEl>
                                        <p:attrNameLst>
                                          <p:attrName>ppt_y</p:attrName>
                                        </p:attrNameLst>
                                      </p:cBhvr>
                                      <p:tavLst>
                                        <p:tav tm="0">
                                          <p:val>
                                            <p:strVal val="#ppt_y-0.4"/>
                                          </p:val>
                                        </p:tav>
                                        <p:tav tm="100000">
                                          <p:val>
                                            <p:strVal val="#ppt_y+0.1"/>
                                          </p:val>
                                        </p:tav>
                                      </p:tavLst>
                                    </p:anim>
                                    <p:anim calcmode="lin" valueType="num">
                                      <p:cBhvr>
                                        <p:cTn id="95" dur="200" accel="100000" fill="hold">
                                          <p:stCondLst>
                                            <p:cond delay="800"/>
                                          </p:stCondLst>
                                        </p:cTn>
                                        <p:tgtEl>
                                          <p:spTgt spid="9">
                                            <p:txEl>
                                              <p:pRg st="3" end="3"/>
                                            </p:txEl>
                                          </p:spTgt>
                                        </p:tgtEl>
                                        <p:attrNameLst>
                                          <p:attrName>ppt_x</p:attrName>
                                        </p:attrNameLst>
                                      </p:cBhvr>
                                      <p:tavLst>
                                        <p:tav tm="0">
                                          <p:val>
                                            <p:strVal val="#ppt_x-0.05"/>
                                          </p:val>
                                        </p:tav>
                                        <p:tav tm="100000">
                                          <p:val>
                                            <p:strVal val="#ppt_x"/>
                                          </p:val>
                                        </p:tav>
                                      </p:tavLst>
                                    </p:anim>
                                    <p:anim calcmode="lin" valueType="num">
                                      <p:cBhvr>
                                        <p:cTn id="96" dur="200" accel="100000" fill="hold">
                                          <p:stCondLst>
                                            <p:cond delay="800"/>
                                          </p:stCondLst>
                                        </p:cTn>
                                        <p:tgtEl>
                                          <p:spTgt spid="9">
                                            <p:txEl>
                                              <p:pRg st="3" end="3"/>
                                            </p:txEl>
                                          </p:spTgt>
                                        </p:tgtEl>
                                        <p:attrNameLst>
                                          <p:attrName>ppt_y</p:attrName>
                                        </p:attrNameLst>
                                      </p:cBhvr>
                                      <p:tavLst>
                                        <p:tav tm="0">
                                          <p:val>
                                            <p:strVal val="#ppt_y+0.1"/>
                                          </p:val>
                                        </p:tav>
                                        <p:tav tm="100000">
                                          <p:val>
                                            <p:strVal val="#ppt_y"/>
                                          </p:val>
                                        </p:tav>
                                      </p:tavLst>
                                    </p:anim>
                                  </p:childTnLst>
                                </p:cTn>
                              </p:par>
                              <p:par>
                                <p:cTn id="97" presetID="30" presetClass="entr" presetSubtype="0" fill="hold" nodeType="withEffect">
                                  <p:stCondLst>
                                    <p:cond delay="0"/>
                                  </p:stCondLst>
                                  <p:childTnLst>
                                    <p:set>
                                      <p:cBhvr>
                                        <p:cTn id="98" dur="1" fill="hold">
                                          <p:stCondLst>
                                            <p:cond delay="0"/>
                                          </p:stCondLst>
                                        </p:cTn>
                                        <p:tgtEl>
                                          <p:spTgt spid="9">
                                            <p:txEl>
                                              <p:pRg st="4" end="4"/>
                                            </p:txEl>
                                          </p:spTgt>
                                        </p:tgtEl>
                                        <p:attrNameLst>
                                          <p:attrName>style.visibility</p:attrName>
                                        </p:attrNameLst>
                                      </p:cBhvr>
                                      <p:to>
                                        <p:strVal val="visible"/>
                                      </p:to>
                                    </p:set>
                                    <p:animEffect transition="in" filter="fade">
                                      <p:cBhvr>
                                        <p:cTn id="99" dur="800" decel="100000"/>
                                        <p:tgtEl>
                                          <p:spTgt spid="9">
                                            <p:txEl>
                                              <p:pRg st="4" end="4"/>
                                            </p:txEl>
                                          </p:spTgt>
                                        </p:tgtEl>
                                      </p:cBhvr>
                                    </p:animEffect>
                                    <p:anim calcmode="lin" valueType="num">
                                      <p:cBhvr>
                                        <p:cTn id="100" dur="800" decel="100000" fill="hold"/>
                                        <p:tgtEl>
                                          <p:spTgt spid="9">
                                            <p:txEl>
                                              <p:pRg st="4" end="4"/>
                                            </p:txEl>
                                          </p:spTgt>
                                        </p:tgtEl>
                                        <p:attrNameLst>
                                          <p:attrName>style.rotation</p:attrName>
                                        </p:attrNameLst>
                                      </p:cBhvr>
                                      <p:tavLst>
                                        <p:tav tm="0">
                                          <p:val>
                                            <p:fltVal val="-90"/>
                                          </p:val>
                                        </p:tav>
                                        <p:tav tm="100000">
                                          <p:val>
                                            <p:fltVal val="0"/>
                                          </p:val>
                                        </p:tav>
                                      </p:tavLst>
                                    </p:anim>
                                    <p:anim calcmode="lin" valueType="num">
                                      <p:cBhvr>
                                        <p:cTn id="101" dur="800" decel="100000" fill="hold"/>
                                        <p:tgtEl>
                                          <p:spTgt spid="9">
                                            <p:txEl>
                                              <p:pRg st="4" end="4"/>
                                            </p:txEl>
                                          </p:spTgt>
                                        </p:tgtEl>
                                        <p:attrNameLst>
                                          <p:attrName>ppt_x</p:attrName>
                                        </p:attrNameLst>
                                      </p:cBhvr>
                                      <p:tavLst>
                                        <p:tav tm="0">
                                          <p:val>
                                            <p:strVal val="#ppt_x+0.4"/>
                                          </p:val>
                                        </p:tav>
                                        <p:tav tm="100000">
                                          <p:val>
                                            <p:strVal val="#ppt_x-0.05"/>
                                          </p:val>
                                        </p:tav>
                                      </p:tavLst>
                                    </p:anim>
                                    <p:anim calcmode="lin" valueType="num">
                                      <p:cBhvr>
                                        <p:cTn id="102" dur="800" decel="100000" fill="hold"/>
                                        <p:tgtEl>
                                          <p:spTgt spid="9">
                                            <p:txEl>
                                              <p:pRg st="4" end="4"/>
                                            </p:txEl>
                                          </p:spTgt>
                                        </p:tgtEl>
                                        <p:attrNameLst>
                                          <p:attrName>ppt_y</p:attrName>
                                        </p:attrNameLst>
                                      </p:cBhvr>
                                      <p:tavLst>
                                        <p:tav tm="0">
                                          <p:val>
                                            <p:strVal val="#ppt_y-0.4"/>
                                          </p:val>
                                        </p:tav>
                                        <p:tav tm="100000">
                                          <p:val>
                                            <p:strVal val="#ppt_y+0.1"/>
                                          </p:val>
                                        </p:tav>
                                      </p:tavLst>
                                    </p:anim>
                                    <p:anim calcmode="lin" valueType="num">
                                      <p:cBhvr>
                                        <p:cTn id="103" dur="200" accel="100000" fill="hold">
                                          <p:stCondLst>
                                            <p:cond delay="800"/>
                                          </p:stCondLst>
                                        </p:cTn>
                                        <p:tgtEl>
                                          <p:spTgt spid="9">
                                            <p:txEl>
                                              <p:pRg st="4" end="4"/>
                                            </p:txEl>
                                          </p:spTgt>
                                        </p:tgtEl>
                                        <p:attrNameLst>
                                          <p:attrName>ppt_x</p:attrName>
                                        </p:attrNameLst>
                                      </p:cBhvr>
                                      <p:tavLst>
                                        <p:tav tm="0">
                                          <p:val>
                                            <p:strVal val="#ppt_x-0.05"/>
                                          </p:val>
                                        </p:tav>
                                        <p:tav tm="100000">
                                          <p:val>
                                            <p:strVal val="#ppt_x"/>
                                          </p:val>
                                        </p:tav>
                                      </p:tavLst>
                                    </p:anim>
                                    <p:anim calcmode="lin" valueType="num">
                                      <p:cBhvr>
                                        <p:cTn id="104" dur="200" accel="100000" fill="hold">
                                          <p:stCondLst>
                                            <p:cond delay="800"/>
                                          </p:stCondLst>
                                        </p:cTn>
                                        <p:tgtEl>
                                          <p:spTgt spid="9">
                                            <p:txEl>
                                              <p:pRg st="4" end="4"/>
                                            </p:txEl>
                                          </p:spTgt>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3170A7-3ACF-7D6B-9AB4-5657B964E5BD}"/>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5C592F-1FA1-CB2D-095C-9CF2FD3E72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DD64DCC-C085-8151-9805-56FA1784EEBC}"/>
              </a:ext>
            </a:extLst>
          </p:cNvPr>
          <p:cNvSpPr>
            <a:spLocks noGrp="1"/>
          </p:cNvSpPr>
          <p:nvPr>
            <p:ph idx="1"/>
          </p:nvPr>
        </p:nvSpPr>
        <p:spPr>
          <a:xfrm>
            <a:off x="517870" y="1093029"/>
            <a:ext cx="4616601" cy="1221546"/>
          </a:xfrm>
        </p:spPr>
        <p:txBody>
          <a:bodyPr>
            <a:normAutofit/>
          </a:bodyPr>
          <a:lstStyle/>
          <a:p>
            <a:r>
              <a:rPr lang="en-GB" sz="5400"/>
              <a:t>Questions </a:t>
            </a:r>
          </a:p>
        </p:txBody>
      </p:sp>
      <p:sp>
        <p:nvSpPr>
          <p:cNvPr id="10" name="Rectangle 9">
            <a:extLst>
              <a:ext uri="{FF2B5EF4-FFF2-40B4-BE49-F238E27FC236}">
                <a16:creationId xmlns:a16="http://schemas.microsoft.com/office/drawing/2014/main" id="{9B5C9153-BDF6-246F-D110-13DE373EBB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463C42F-7769-D699-0792-2D69633321DA}"/>
              </a:ext>
            </a:extLst>
          </p:cNvPr>
          <p:cNvSpPr txBox="1"/>
          <p:nvPr/>
        </p:nvSpPr>
        <p:spPr>
          <a:xfrm>
            <a:off x="7085936" y="231091"/>
            <a:ext cx="2118732" cy="276999"/>
          </a:xfrm>
          <a:prstGeom prst="rect">
            <a:avLst/>
          </a:prstGeom>
          <a:noFill/>
        </p:spPr>
        <p:txBody>
          <a:bodyPr wrap="square" rtlCol="0">
            <a:spAutoFit/>
          </a:bodyPr>
          <a:lstStyle/>
          <a:p>
            <a:r>
              <a:rPr lang="en-GB" sz="1200"/>
              <a:t>Omarion</a:t>
            </a:r>
          </a:p>
        </p:txBody>
      </p:sp>
      <p:sp>
        <p:nvSpPr>
          <p:cNvPr id="5" name="TextBox 4">
            <a:extLst>
              <a:ext uri="{FF2B5EF4-FFF2-40B4-BE49-F238E27FC236}">
                <a16:creationId xmlns:a16="http://schemas.microsoft.com/office/drawing/2014/main" id="{84F00CB2-C467-823F-0879-F56AF37D1232}"/>
              </a:ext>
            </a:extLst>
          </p:cNvPr>
          <p:cNvSpPr txBox="1"/>
          <p:nvPr/>
        </p:nvSpPr>
        <p:spPr>
          <a:xfrm>
            <a:off x="5134471" y="231091"/>
            <a:ext cx="1951465" cy="276999"/>
          </a:xfrm>
          <a:prstGeom prst="rect">
            <a:avLst/>
          </a:prstGeom>
          <a:noFill/>
        </p:spPr>
        <p:txBody>
          <a:bodyPr wrap="square" rtlCol="0">
            <a:spAutoFit/>
          </a:bodyPr>
          <a:lstStyle/>
          <a:p>
            <a:r>
              <a:rPr lang="en-GB" sz="1200"/>
              <a:t>Now presenting ;</a:t>
            </a:r>
          </a:p>
        </p:txBody>
      </p:sp>
      <p:sp>
        <p:nvSpPr>
          <p:cNvPr id="6" name="TextBox 5">
            <a:extLst>
              <a:ext uri="{FF2B5EF4-FFF2-40B4-BE49-F238E27FC236}">
                <a16:creationId xmlns:a16="http://schemas.microsoft.com/office/drawing/2014/main" id="{CB1BE550-A804-4B85-7A35-9593576A702F}"/>
              </a:ext>
            </a:extLst>
          </p:cNvPr>
          <p:cNvSpPr txBox="1"/>
          <p:nvPr/>
        </p:nvSpPr>
        <p:spPr>
          <a:xfrm>
            <a:off x="517868" y="233571"/>
            <a:ext cx="3337869" cy="276999"/>
          </a:xfrm>
          <a:prstGeom prst="rect">
            <a:avLst/>
          </a:prstGeom>
          <a:noFill/>
        </p:spPr>
        <p:txBody>
          <a:bodyPr wrap="square" rtlCol="0">
            <a:spAutoFit/>
          </a:bodyPr>
          <a:lstStyle/>
          <a:p>
            <a:r>
              <a:rPr lang="en-GB" sz="1200"/>
              <a:t>GROUP  A3_5 TEAM PROJECT 24/25</a:t>
            </a:r>
          </a:p>
        </p:txBody>
      </p:sp>
    </p:spTree>
    <p:extLst>
      <p:ext uri="{BB962C8B-B14F-4D97-AF65-F5344CB8AC3E}">
        <p14:creationId xmlns:p14="http://schemas.microsoft.com/office/powerpoint/2010/main" val="17407559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path" presetSubtype="0" accel="50000" decel="50000" fill="hold" grpId="0" nodeType="clickEffect">
                                  <p:stCondLst>
                                    <p:cond delay="0"/>
                                  </p:stCondLst>
                                  <p:childTnLst>
                                    <p:animMotion origin="layout" path="M 0.0026 0.26388 C 0.0026 0.44861 0.07552 0.59884 0.16536 0.59884 C 0.27109 0.59884 0.30924 0.43194 0.32552 0.33101 L 0.3418 0.19652 C 0.35807 0.0956 0.3987 -0.07107 0.51823 -0.07107 C 0.59401 -0.07107 0.68125 0.07893 0.68125 0.26388 C 0.68125 0.44861 0.59401 0.59884 0.51823 0.59884 C 0.3987 0.59884 0.35807 0.43194 0.3418 0.33101 L 0.32552 0.19652 C 0.30924 0.0956 0.27109 -0.07107 0.16536 -0.07107 C 0.07552 -0.07107 0.0026 0.07893 0.0026 0.26388 Z " pathEditMode="relative" rAng="0" ptsTypes="AAAAAAAAAAA">
                                      <p:cBhvr>
                                        <p:cTn id="6" dur="15000" fill="hold"/>
                                        <p:tgtEl>
                                          <p:spTgt spid="3">
                                            <p:txEl>
                                              <p:pRg st="0" end="0"/>
                                            </p:txEl>
                                          </p:spTgt>
                                        </p:tgtEl>
                                        <p:attrNameLst>
                                          <p:attrName>ppt_x</p:attrName>
                                          <p:attrName>ppt_y</p:attrName>
                                        </p:attrNameLst>
                                      </p:cBhvr>
                                      <p:rCtr x="3393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69000">
              <a:schemeClr val="accent4">
                <a:lumMod val="35000"/>
              </a:schemeClr>
            </a:gs>
            <a:gs pos="28000">
              <a:schemeClr val="bg1"/>
            </a:gs>
            <a:gs pos="100000">
              <a:srgbClr val="7030A0">
                <a:lumMod val="86000"/>
              </a:srgbClr>
            </a:gs>
          </a:gsLst>
          <a:lin ang="2700000" scaled="1"/>
          <a:tileRect/>
        </a:gradFill>
        <a:effectLst/>
      </p:bgPr>
    </p:bg>
    <p:spTree>
      <p:nvGrpSpPr>
        <p:cNvPr id="1" name="">
          <a:extLst>
            <a:ext uri="{FF2B5EF4-FFF2-40B4-BE49-F238E27FC236}">
              <a16:creationId xmlns:a16="http://schemas.microsoft.com/office/drawing/2014/main" id="{3B98F792-39FE-E235-586E-E9FEA30D8613}"/>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63D5C35-8D9C-69FA-8224-78E44431C8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a:p>
            <a:pPr algn="ctr"/>
            <a:endParaRPr lang="en-US"/>
          </a:p>
        </p:txBody>
      </p:sp>
      <p:sp>
        <p:nvSpPr>
          <p:cNvPr id="2" name="Title 1">
            <a:extLst>
              <a:ext uri="{FF2B5EF4-FFF2-40B4-BE49-F238E27FC236}">
                <a16:creationId xmlns:a16="http://schemas.microsoft.com/office/drawing/2014/main" id="{A53B4830-7BDC-50EF-A367-DDD506BF06D8}"/>
              </a:ext>
            </a:extLst>
          </p:cNvPr>
          <p:cNvSpPr>
            <a:spLocks noGrp="1"/>
          </p:cNvSpPr>
          <p:nvPr>
            <p:ph type="title"/>
          </p:nvPr>
        </p:nvSpPr>
        <p:spPr>
          <a:xfrm>
            <a:off x="517868" y="688304"/>
            <a:ext cx="2736320" cy="637487"/>
          </a:xfrm>
        </p:spPr>
        <p:txBody>
          <a:bodyPr>
            <a:normAutofit fontScale="90000"/>
          </a:bodyPr>
          <a:lstStyle/>
          <a:p>
            <a:r>
              <a:rPr lang="en-GB" sz="4400"/>
              <a:t>Sources</a:t>
            </a:r>
          </a:p>
        </p:txBody>
      </p:sp>
      <p:sp>
        <p:nvSpPr>
          <p:cNvPr id="3" name="Content Placeholder 2">
            <a:extLst>
              <a:ext uri="{FF2B5EF4-FFF2-40B4-BE49-F238E27FC236}">
                <a16:creationId xmlns:a16="http://schemas.microsoft.com/office/drawing/2014/main" id="{77BBAC38-BB4D-4FF1-906F-B5461FD468E0}"/>
              </a:ext>
            </a:extLst>
          </p:cNvPr>
          <p:cNvSpPr>
            <a:spLocks noGrp="1"/>
          </p:cNvSpPr>
          <p:nvPr>
            <p:ph idx="1"/>
          </p:nvPr>
        </p:nvSpPr>
        <p:spPr>
          <a:xfrm>
            <a:off x="517870" y="1325791"/>
            <a:ext cx="11476906" cy="5298638"/>
          </a:xfrm>
        </p:spPr>
        <p:txBody>
          <a:bodyPr vert="horz" lIns="91440" tIns="45720" rIns="91440" bIns="45720" rtlCol="0" anchor="t">
            <a:normAutofit/>
          </a:bodyPr>
          <a:lstStyle/>
          <a:p>
            <a:r>
              <a:rPr lang="en-GB" sz="1200" i="1">
                <a:effectLst/>
              </a:rPr>
              <a:t>How can you evaluate the performance of Your Project Team?</a:t>
            </a:r>
            <a:r>
              <a:rPr lang="en-GB" sz="1200">
                <a:effectLst/>
              </a:rPr>
              <a:t> (no date) </a:t>
            </a:r>
            <a:r>
              <a:rPr lang="en-GB" sz="1200" i="1">
                <a:effectLst/>
              </a:rPr>
              <a:t>How to Evaluate the Performance of Your Project Team</a:t>
            </a:r>
            <a:r>
              <a:rPr lang="en-GB" sz="1200">
                <a:effectLst/>
              </a:rPr>
              <a:t>. Available at: https://www.linkedin.com/advice/3/how-can-you-evaluate-performance-your-project-team-gebgf (Accessed: 20 March 2025). </a:t>
            </a:r>
          </a:p>
          <a:p>
            <a:endParaRPr lang="en-GB" sz="1200"/>
          </a:p>
          <a:p>
            <a:r>
              <a:rPr lang="en-GB" sz="1200" i="1">
                <a:effectLst/>
              </a:rPr>
              <a:t>How to evaluate group work: Center for Teaching Innovation</a:t>
            </a:r>
            <a:r>
              <a:rPr lang="en-GB" sz="1200">
                <a:effectLst/>
              </a:rPr>
              <a:t> (no date) </a:t>
            </a:r>
            <a:r>
              <a:rPr lang="en-GB" sz="1200" i="1">
                <a:effectLst/>
              </a:rPr>
              <a:t>How to evaluate group work | Center for Teaching Innovation</a:t>
            </a:r>
            <a:r>
              <a:rPr lang="en-GB" sz="1200">
                <a:effectLst/>
              </a:rPr>
              <a:t>. Available at: https://teaching.cornell.edu/teaching-resources/active-collaborative-learning/collaborative-learning/how-evaluate-group-work (Accessed: 20 March 2025). </a:t>
            </a:r>
          </a:p>
          <a:p>
            <a:endParaRPr lang="en-GB" sz="1200"/>
          </a:p>
          <a:p>
            <a:r>
              <a:rPr lang="en-GB" sz="1200" err="1">
                <a:effectLst/>
              </a:rPr>
              <a:t>Lalitbhamare</a:t>
            </a:r>
            <a:r>
              <a:rPr lang="en-GB" sz="1200">
                <a:effectLst/>
              </a:rPr>
              <a:t> (2021) </a:t>
            </a:r>
            <a:r>
              <a:rPr lang="en-GB" sz="1200" i="1">
                <a:effectLst/>
              </a:rPr>
              <a:t>Evaluating and empowering testers in agile teams</a:t>
            </a:r>
            <a:r>
              <a:rPr lang="en-GB" sz="1200">
                <a:effectLst/>
              </a:rPr>
              <a:t>, </a:t>
            </a:r>
            <a:r>
              <a:rPr lang="en-GB" sz="1200" i="1">
                <a:effectLst/>
              </a:rPr>
              <a:t>Tales of Testing</a:t>
            </a:r>
            <a:r>
              <a:rPr lang="en-GB" sz="1200">
                <a:effectLst/>
              </a:rPr>
              <a:t>. Available at: https://talesoftesting.com/evaluating-and-empowering-testers-in-agile-teams/ (Accessed: 28 March 2025). </a:t>
            </a:r>
          </a:p>
          <a:p>
            <a:endParaRPr lang="en-GB" sz="1200"/>
          </a:p>
          <a:p>
            <a:r>
              <a:rPr lang="en-GB" sz="1200">
                <a:effectLst/>
              </a:rPr>
              <a:t>Powers, B. </a:t>
            </a:r>
            <a:r>
              <a:rPr lang="en-GB" sz="1200" i="1">
                <a:effectLst/>
              </a:rPr>
              <a:t>et al.</a:t>
            </a:r>
            <a:r>
              <a:rPr lang="en-GB" sz="1200">
                <a:effectLst/>
              </a:rPr>
              <a:t> (2020) </a:t>
            </a:r>
            <a:r>
              <a:rPr lang="en-GB" sz="1200" i="1">
                <a:effectLst/>
              </a:rPr>
              <a:t>3 solutions to help HR adjust to new challenges</a:t>
            </a:r>
            <a:r>
              <a:rPr lang="en-GB" sz="1200">
                <a:effectLst/>
              </a:rPr>
              <a:t>, </a:t>
            </a:r>
            <a:r>
              <a:rPr lang="en-GB" sz="1200" i="1">
                <a:effectLst/>
              </a:rPr>
              <a:t>HR Daily Advisor</a:t>
            </a:r>
            <a:r>
              <a:rPr lang="en-GB" sz="1200">
                <a:effectLst/>
              </a:rPr>
              <a:t>. Available at: https://hrdailyadvisor.blr.com/2020/05/22/3-solutions-to-help-hr-adjust-to-new-challenges/ (Accessed: 28 March 2025). </a:t>
            </a:r>
          </a:p>
          <a:p>
            <a:endParaRPr lang="en-GB" sz="1800"/>
          </a:p>
        </p:txBody>
      </p:sp>
      <p:sp>
        <p:nvSpPr>
          <p:cNvPr id="10" name="Rectangle 9">
            <a:extLst>
              <a:ext uri="{FF2B5EF4-FFF2-40B4-BE49-F238E27FC236}">
                <a16:creationId xmlns:a16="http://schemas.microsoft.com/office/drawing/2014/main" id="{EDA8AED5-2BEC-46E4-C690-4720D90C6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9CE593D-DEFA-4D96-DAB6-501250829C67}"/>
              </a:ext>
            </a:extLst>
          </p:cNvPr>
          <p:cNvSpPr txBox="1"/>
          <p:nvPr/>
        </p:nvSpPr>
        <p:spPr>
          <a:xfrm>
            <a:off x="517868" y="233571"/>
            <a:ext cx="3337869" cy="276999"/>
          </a:xfrm>
          <a:prstGeom prst="rect">
            <a:avLst/>
          </a:prstGeom>
          <a:noFill/>
        </p:spPr>
        <p:txBody>
          <a:bodyPr wrap="square" rtlCol="0">
            <a:spAutoFit/>
          </a:bodyPr>
          <a:lstStyle/>
          <a:p>
            <a:r>
              <a:rPr lang="en-GB" sz="1200"/>
              <a:t>GROUP  A3_5 TEAM PROJECT 24/25</a:t>
            </a:r>
          </a:p>
        </p:txBody>
      </p:sp>
    </p:spTree>
    <p:extLst>
      <p:ext uri="{BB962C8B-B14F-4D97-AF65-F5344CB8AC3E}">
        <p14:creationId xmlns:p14="http://schemas.microsoft.com/office/powerpoint/2010/main" val="6890493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2C91D93-014B-66D5-D263-730212C94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829CFC-A93C-6890-2898-D66EA0078CF2}"/>
              </a:ext>
            </a:extLst>
          </p:cNvPr>
          <p:cNvSpPr>
            <a:spLocks noGrp="1"/>
          </p:cNvSpPr>
          <p:nvPr>
            <p:ph type="title"/>
          </p:nvPr>
        </p:nvSpPr>
        <p:spPr>
          <a:xfrm>
            <a:off x="517868" y="677111"/>
            <a:ext cx="8732520" cy="610593"/>
          </a:xfrm>
        </p:spPr>
        <p:txBody>
          <a:bodyPr>
            <a:normAutofit fontScale="90000"/>
          </a:bodyPr>
          <a:lstStyle/>
          <a:p>
            <a:r>
              <a:rPr lang="en-GB" sz="4400"/>
              <a:t>The Problem Domain</a:t>
            </a:r>
          </a:p>
        </p:txBody>
      </p:sp>
      <p:sp>
        <p:nvSpPr>
          <p:cNvPr id="3" name="Content Placeholder 2">
            <a:extLst>
              <a:ext uri="{FF2B5EF4-FFF2-40B4-BE49-F238E27FC236}">
                <a16:creationId xmlns:a16="http://schemas.microsoft.com/office/drawing/2014/main" id="{531CA514-9DB4-F98F-C05D-BFA82C58596F}"/>
              </a:ext>
            </a:extLst>
          </p:cNvPr>
          <p:cNvSpPr>
            <a:spLocks noGrp="1"/>
          </p:cNvSpPr>
          <p:nvPr>
            <p:ph idx="1"/>
          </p:nvPr>
        </p:nvSpPr>
        <p:spPr>
          <a:xfrm>
            <a:off x="6678156" y="1454245"/>
            <a:ext cx="5144461" cy="1897539"/>
          </a:xfrm>
        </p:spPr>
        <p:txBody>
          <a:bodyPr>
            <a:normAutofit/>
          </a:bodyPr>
          <a:lstStyle/>
          <a:p>
            <a:pPr marL="285750" indent="-285750" algn="just">
              <a:buFont typeface="Arial" panose="020B0604020202020204" pitchFamily="34" charset="0"/>
              <a:buChar char="•"/>
            </a:pPr>
            <a:r>
              <a:rPr lang="en-GB" b="1">
                <a:solidFill>
                  <a:schemeClr val="accent2">
                    <a:lumMod val="40000"/>
                    <a:lumOff val="60000"/>
                  </a:schemeClr>
                </a:solidFill>
              </a:rPr>
              <a:t>Aims of the project </a:t>
            </a:r>
          </a:p>
          <a:p>
            <a:pPr algn="just"/>
            <a:r>
              <a:rPr lang="en-GB" sz="1600"/>
              <a:t>C</a:t>
            </a:r>
            <a:r>
              <a:rPr lang="en-GB" sz="1600" b="0" i="0">
                <a:effectLst/>
              </a:rPr>
              <a:t>reate a web-based booking system that shows real-time availability of study spaces across campus t</a:t>
            </a:r>
            <a:r>
              <a:rPr lang="en-GB" sz="1600"/>
              <a:t>hat is</a:t>
            </a:r>
            <a:r>
              <a:rPr lang="en-GB" sz="1600" b="0" i="0">
                <a:effectLst/>
              </a:rPr>
              <a:t> integrated with university systems with features like interactive maps, booking management, and invitation capabilities for group study sessions. </a:t>
            </a:r>
            <a:endParaRPr lang="en-GB" sz="1600"/>
          </a:p>
          <a:p>
            <a:pPr marL="285750" indent="-285750" algn="just">
              <a:buFont typeface="Arial" panose="020B0604020202020204" pitchFamily="34" charset="0"/>
              <a:buChar char="•"/>
            </a:pPr>
            <a:endParaRPr lang="en-GB" sz="1600"/>
          </a:p>
        </p:txBody>
      </p:sp>
      <p:sp>
        <p:nvSpPr>
          <p:cNvPr id="10" name="Rectangle 9">
            <a:extLst>
              <a:ext uri="{FF2B5EF4-FFF2-40B4-BE49-F238E27FC236}">
                <a16:creationId xmlns:a16="http://schemas.microsoft.com/office/drawing/2014/main" id="{9568B8C9-6702-8441-0D92-220DE92C8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81A7E48-29B4-DFAD-2BAB-E826245B824C}"/>
              </a:ext>
            </a:extLst>
          </p:cNvPr>
          <p:cNvSpPr txBox="1"/>
          <p:nvPr/>
        </p:nvSpPr>
        <p:spPr>
          <a:xfrm>
            <a:off x="7085936" y="231091"/>
            <a:ext cx="2118732" cy="276999"/>
          </a:xfrm>
          <a:prstGeom prst="rect">
            <a:avLst/>
          </a:prstGeom>
          <a:noFill/>
        </p:spPr>
        <p:txBody>
          <a:bodyPr wrap="square" rtlCol="0">
            <a:spAutoFit/>
          </a:bodyPr>
          <a:lstStyle/>
          <a:p>
            <a:r>
              <a:rPr lang="en-GB" sz="1200"/>
              <a:t>Cora</a:t>
            </a:r>
          </a:p>
        </p:txBody>
      </p:sp>
      <p:sp>
        <p:nvSpPr>
          <p:cNvPr id="5" name="TextBox 4">
            <a:extLst>
              <a:ext uri="{FF2B5EF4-FFF2-40B4-BE49-F238E27FC236}">
                <a16:creationId xmlns:a16="http://schemas.microsoft.com/office/drawing/2014/main" id="{043EC3BB-DD2D-A830-B38C-3642F091E5C0}"/>
              </a:ext>
            </a:extLst>
          </p:cNvPr>
          <p:cNvSpPr txBox="1"/>
          <p:nvPr/>
        </p:nvSpPr>
        <p:spPr>
          <a:xfrm>
            <a:off x="5134471" y="231091"/>
            <a:ext cx="1951465" cy="276999"/>
          </a:xfrm>
          <a:prstGeom prst="rect">
            <a:avLst/>
          </a:prstGeom>
          <a:noFill/>
        </p:spPr>
        <p:txBody>
          <a:bodyPr wrap="square" rtlCol="0">
            <a:spAutoFit/>
          </a:bodyPr>
          <a:lstStyle/>
          <a:p>
            <a:r>
              <a:rPr lang="en-GB" sz="1200"/>
              <a:t>Now presenting ;</a:t>
            </a:r>
          </a:p>
        </p:txBody>
      </p:sp>
      <p:sp>
        <p:nvSpPr>
          <p:cNvPr id="6" name="TextBox 5">
            <a:extLst>
              <a:ext uri="{FF2B5EF4-FFF2-40B4-BE49-F238E27FC236}">
                <a16:creationId xmlns:a16="http://schemas.microsoft.com/office/drawing/2014/main" id="{964A20FA-EBCF-082C-657B-739702C40554}"/>
              </a:ext>
            </a:extLst>
          </p:cNvPr>
          <p:cNvSpPr txBox="1"/>
          <p:nvPr/>
        </p:nvSpPr>
        <p:spPr>
          <a:xfrm>
            <a:off x="517868" y="233571"/>
            <a:ext cx="3337869" cy="276999"/>
          </a:xfrm>
          <a:prstGeom prst="rect">
            <a:avLst/>
          </a:prstGeom>
          <a:noFill/>
        </p:spPr>
        <p:txBody>
          <a:bodyPr wrap="square" rtlCol="0">
            <a:spAutoFit/>
          </a:bodyPr>
          <a:lstStyle/>
          <a:p>
            <a:r>
              <a:rPr lang="en-GB" sz="1200"/>
              <a:t>GROUP  A3_5 TEAM PROJECT 24/25</a:t>
            </a:r>
          </a:p>
        </p:txBody>
      </p:sp>
      <p:sp>
        <p:nvSpPr>
          <p:cNvPr id="9" name="TextBox 8">
            <a:extLst>
              <a:ext uri="{FF2B5EF4-FFF2-40B4-BE49-F238E27FC236}">
                <a16:creationId xmlns:a16="http://schemas.microsoft.com/office/drawing/2014/main" id="{F03E8DAE-26D2-A3F0-4E0A-F9B7631CD665}"/>
              </a:ext>
            </a:extLst>
          </p:cNvPr>
          <p:cNvSpPr txBox="1"/>
          <p:nvPr/>
        </p:nvSpPr>
        <p:spPr>
          <a:xfrm>
            <a:off x="517868" y="3634841"/>
            <a:ext cx="5086350" cy="2923877"/>
          </a:xfrm>
          <a:prstGeom prst="rect">
            <a:avLst/>
          </a:prstGeom>
          <a:noFill/>
        </p:spPr>
        <p:txBody>
          <a:bodyPr wrap="square">
            <a:spAutoFit/>
          </a:bodyPr>
          <a:lstStyle/>
          <a:p>
            <a:pPr marL="285750" indent="-285750" algn="just" rtl="0" fontAlgn="base">
              <a:lnSpc>
                <a:spcPct val="100000"/>
              </a:lnSpc>
              <a:buFont typeface="Arial" panose="020B0604020202020204" pitchFamily="34" charset="0"/>
              <a:buChar char="•"/>
            </a:pPr>
            <a:r>
              <a:rPr lang="en-GB" sz="2000" b="1">
                <a:solidFill>
                  <a:schemeClr val="accent2">
                    <a:lumMod val="40000"/>
                    <a:lumOff val="60000"/>
                  </a:schemeClr>
                </a:solidFill>
              </a:rPr>
              <a:t>The requirements needed for the problem  </a:t>
            </a:r>
          </a:p>
          <a:p>
            <a:pPr algn="just" rtl="0" fontAlgn="base">
              <a:lnSpc>
                <a:spcPct val="100000"/>
              </a:lnSpc>
            </a:pPr>
            <a:r>
              <a:rPr lang="en-GB" sz="1600" b="0" i="0">
                <a:effectLst/>
              </a:rPr>
              <a:t>The app or platform needs to be integrated within the university systems which students/staff can easily access, use to reserve and check into the spaces.  </a:t>
            </a:r>
          </a:p>
          <a:p>
            <a:pPr algn="just" rtl="0" fontAlgn="base">
              <a:lnSpc>
                <a:spcPct val="100000"/>
              </a:lnSpc>
            </a:pPr>
            <a:r>
              <a:rPr lang="en-GB" sz="1600" b="0" i="0">
                <a:effectLst/>
              </a:rPr>
              <a:t>The check in can be done by QR code or tapping ID. </a:t>
            </a:r>
            <a:endParaRPr lang="en-GB" sz="1600"/>
          </a:p>
          <a:p>
            <a:pPr algn="just" rtl="0" fontAlgn="base">
              <a:lnSpc>
                <a:spcPct val="100000"/>
              </a:lnSpc>
            </a:pPr>
            <a:r>
              <a:rPr lang="en-GB" sz="1600" b="0" i="0">
                <a:effectLst/>
              </a:rPr>
              <a:t>With regards to privacy, presence sensors can be used to detect if a room is vacant instead of traditional motion sensors and cameras. </a:t>
            </a:r>
          </a:p>
          <a:p>
            <a:pPr algn="just" rtl="0" fontAlgn="base">
              <a:lnSpc>
                <a:spcPct val="100000"/>
              </a:lnSpc>
            </a:pPr>
            <a:r>
              <a:rPr lang="en-GB" sz="1600" b="0" i="0">
                <a:effectLst/>
              </a:rPr>
              <a:t>The system can adapt to learn trends and peak times to offer suggestions of alternate study places. </a:t>
            </a:r>
          </a:p>
        </p:txBody>
      </p:sp>
      <p:sp>
        <p:nvSpPr>
          <p:cNvPr id="12" name="TextBox 11">
            <a:extLst>
              <a:ext uri="{FF2B5EF4-FFF2-40B4-BE49-F238E27FC236}">
                <a16:creationId xmlns:a16="http://schemas.microsoft.com/office/drawing/2014/main" id="{BA02EAE0-C919-11BC-531B-B3FC1C30198C}"/>
              </a:ext>
            </a:extLst>
          </p:cNvPr>
          <p:cNvSpPr txBox="1"/>
          <p:nvPr/>
        </p:nvSpPr>
        <p:spPr>
          <a:xfrm>
            <a:off x="517868" y="1687910"/>
            <a:ext cx="5492701" cy="1631216"/>
          </a:xfrm>
          <a:prstGeom prst="rect">
            <a:avLst/>
          </a:prstGeom>
          <a:noFill/>
        </p:spPr>
        <p:txBody>
          <a:bodyPr wrap="square">
            <a:spAutoFit/>
          </a:bodyPr>
          <a:lstStyle/>
          <a:p>
            <a:pPr marL="285750" indent="-285750" algn="just">
              <a:buFont typeface="Arial" panose="020B0604020202020204" pitchFamily="34" charset="0"/>
              <a:buChar char="•"/>
            </a:pPr>
            <a:r>
              <a:rPr lang="en-GB" sz="2000" b="1">
                <a:solidFill>
                  <a:schemeClr val="accent2">
                    <a:lumMod val="40000"/>
                    <a:lumOff val="60000"/>
                  </a:schemeClr>
                </a:solidFill>
              </a:rPr>
              <a:t>The problem  </a:t>
            </a:r>
          </a:p>
          <a:p>
            <a:pPr algn="just"/>
            <a:r>
              <a:rPr lang="en-GB" sz="1600" b="0" i="0">
                <a:effectLst/>
              </a:rPr>
              <a:t>Students find it hard to access free spaces within the university study areas and libraries usually because they are overcrowded. Universities offer a lot of study spaces but during peak hours of the day, it is difficult to find an available spot without wasting time searching. </a:t>
            </a:r>
          </a:p>
        </p:txBody>
      </p:sp>
      <p:pic>
        <p:nvPicPr>
          <p:cNvPr id="1026" name="Picture 2" descr="The 5 Steps of Problem Solving - Humor That Works">
            <a:extLst>
              <a:ext uri="{FF2B5EF4-FFF2-40B4-BE49-F238E27FC236}">
                <a16:creationId xmlns:a16="http://schemas.microsoft.com/office/drawing/2014/main" id="{BAF0CAEF-91A6-06CD-9CF8-5512244E3C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8157" y="3657776"/>
            <a:ext cx="5144461" cy="2692134"/>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6619099-7042-F1CE-CD9D-66787FC3D38A}"/>
              </a:ext>
            </a:extLst>
          </p:cNvPr>
          <p:cNvSpPr txBox="1"/>
          <p:nvPr/>
        </p:nvSpPr>
        <p:spPr>
          <a:xfrm>
            <a:off x="8006752" y="6338512"/>
            <a:ext cx="3538829" cy="246221"/>
          </a:xfrm>
          <a:prstGeom prst="rect">
            <a:avLst/>
          </a:prstGeom>
          <a:noFill/>
        </p:spPr>
        <p:txBody>
          <a:bodyPr wrap="square">
            <a:spAutoFit/>
          </a:bodyPr>
          <a:lstStyle/>
          <a:p>
            <a:r>
              <a:rPr lang="en-GB" sz="1000" i="1"/>
              <a:t>(</a:t>
            </a:r>
            <a:r>
              <a:rPr lang="en-GB" sz="800" i="1"/>
              <a:t>Humour that works, The 5 steps of problem solving 2020</a:t>
            </a:r>
            <a:r>
              <a:rPr lang="en-GB" sz="1000" i="1"/>
              <a:t>)</a:t>
            </a:r>
          </a:p>
        </p:txBody>
      </p:sp>
    </p:spTree>
    <p:extLst>
      <p:ext uri="{BB962C8B-B14F-4D97-AF65-F5344CB8AC3E}">
        <p14:creationId xmlns:p14="http://schemas.microsoft.com/office/powerpoint/2010/main" val="17444248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p:tgtEl>
                                          <p:spTgt spid="12">
                                            <p:txEl>
                                              <p:pRg st="0" end="0"/>
                                            </p:txEl>
                                          </p:spTgt>
                                        </p:tgtEl>
                                        <p:attrNameLst>
                                          <p:attrName>ppt_x</p:attrName>
                                        </p:attrNameLst>
                                      </p:cBhvr>
                                      <p:tavLst>
                                        <p:tav tm="0">
                                          <p:val>
                                            <p:strVal val="#ppt_x-#ppt_w*1.125000"/>
                                          </p:val>
                                        </p:tav>
                                        <p:tav tm="100000">
                                          <p:val>
                                            <p:strVal val="#ppt_x"/>
                                          </p:val>
                                        </p:tav>
                                      </p:tavLst>
                                    </p:anim>
                                    <p:animEffect transition="in" filter="wipe(right)">
                                      <p:cBhvr>
                                        <p:cTn id="8" dur="500"/>
                                        <p:tgtEl>
                                          <p:spTgt spid="12">
                                            <p:txEl>
                                              <p:pRg st="0" end="0"/>
                                            </p:txEl>
                                          </p:spTgt>
                                        </p:tgtEl>
                                      </p:cBhvr>
                                    </p:animEffect>
                                  </p:childTnLst>
                                </p:cTn>
                              </p:par>
                              <p:par>
                                <p:cTn id="9" presetID="12" presetClass="entr" presetSubtype="8" fill="hold" nodeType="with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anim calcmode="lin" valueType="num">
                                      <p:cBhvr additive="base">
                                        <p:cTn id="11" dur="500"/>
                                        <p:tgtEl>
                                          <p:spTgt spid="12">
                                            <p:txEl>
                                              <p:pRg st="1" end="1"/>
                                            </p:txEl>
                                          </p:spTgt>
                                        </p:tgtEl>
                                        <p:attrNameLst>
                                          <p:attrName>ppt_x</p:attrName>
                                        </p:attrNameLst>
                                      </p:cBhvr>
                                      <p:tavLst>
                                        <p:tav tm="0">
                                          <p:val>
                                            <p:strVal val="#ppt_x-#ppt_w*1.125000"/>
                                          </p:val>
                                        </p:tav>
                                        <p:tav tm="100000">
                                          <p:val>
                                            <p:strVal val="#ppt_x"/>
                                          </p:val>
                                        </p:tav>
                                      </p:tavLst>
                                    </p:anim>
                                    <p:animEffect transition="in" filter="wipe(right)">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nodeType="click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 calcmode="lin" valueType="num">
                                      <p:cBhvr additive="base">
                                        <p:cTn id="17" dur="500"/>
                                        <p:tgtEl>
                                          <p:spTgt spid="9">
                                            <p:txEl>
                                              <p:pRg st="0" end="0"/>
                                            </p:txEl>
                                          </p:spTgt>
                                        </p:tgtEl>
                                        <p:attrNameLst>
                                          <p:attrName>ppt_x</p:attrName>
                                        </p:attrNameLst>
                                      </p:cBhvr>
                                      <p:tavLst>
                                        <p:tav tm="0">
                                          <p:val>
                                            <p:strVal val="#ppt_x-#ppt_w*1.125000"/>
                                          </p:val>
                                        </p:tav>
                                        <p:tav tm="100000">
                                          <p:val>
                                            <p:strVal val="#ppt_x"/>
                                          </p:val>
                                        </p:tav>
                                      </p:tavLst>
                                    </p:anim>
                                    <p:animEffect transition="in" filter="wipe(right)">
                                      <p:cBhvr>
                                        <p:cTn id="18" dur="500"/>
                                        <p:tgtEl>
                                          <p:spTgt spid="9">
                                            <p:txEl>
                                              <p:pRg st="0" end="0"/>
                                            </p:txEl>
                                          </p:spTgt>
                                        </p:tgtEl>
                                      </p:cBhvr>
                                    </p:animEffect>
                                  </p:childTnLst>
                                </p:cTn>
                              </p:par>
                              <p:par>
                                <p:cTn id="19" presetID="12" presetClass="entr" presetSubtype="8" fill="hold" nodeType="withEffect">
                                  <p:stCondLst>
                                    <p:cond delay="0"/>
                                  </p:stCondLst>
                                  <p:childTnLst>
                                    <p:set>
                                      <p:cBhvr>
                                        <p:cTn id="20" dur="1" fill="hold">
                                          <p:stCondLst>
                                            <p:cond delay="0"/>
                                          </p:stCondLst>
                                        </p:cTn>
                                        <p:tgtEl>
                                          <p:spTgt spid="9">
                                            <p:txEl>
                                              <p:pRg st="1" end="1"/>
                                            </p:txEl>
                                          </p:spTgt>
                                        </p:tgtEl>
                                        <p:attrNameLst>
                                          <p:attrName>style.visibility</p:attrName>
                                        </p:attrNameLst>
                                      </p:cBhvr>
                                      <p:to>
                                        <p:strVal val="visible"/>
                                      </p:to>
                                    </p:set>
                                    <p:anim calcmode="lin" valueType="num">
                                      <p:cBhvr additive="base">
                                        <p:cTn id="21" dur="500"/>
                                        <p:tgtEl>
                                          <p:spTgt spid="9">
                                            <p:txEl>
                                              <p:pRg st="1" end="1"/>
                                            </p:txEl>
                                          </p:spTgt>
                                        </p:tgtEl>
                                        <p:attrNameLst>
                                          <p:attrName>ppt_x</p:attrName>
                                        </p:attrNameLst>
                                      </p:cBhvr>
                                      <p:tavLst>
                                        <p:tav tm="0">
                                          <p:val>
                                            <p:strVal val="#ppt_x-#ppt_w*1.125000"/>
                                          </p:val>
                                        </p:tav>
                                        <p:tav tm="100000">
                                          <p:val>
                                            <p:strVal val="#ppt_x"/>
                                          </p:val>
                                        </p:tav>
                                      </p:tavLst>
                                    </p:anim>
                                    <p:animEffect transition="in" filter="wipe(right)">
                                      <p:cBhvr>
                                        <p:cTn id="22" dur="500"/>
                                        <p:tgtEl>
                                          <p:spTgt spid="9">
                                            <p:txEl>
                                              <p:pRg st="1" end="1"/>
                                            </p:txEl>
                                          </p:spTgt>
                                        </p:tgtEl>
                                      </p:cBhvr>
                                    </p:animEffect>
                                  </p:childTnLst>
                                </p:cTn>
                              </p:par>
                              <p:par>
                                <p:cTn id="23" presetID="12" presetClass="entr" presetSubtype="8" fill="hold" nodeType="withEffect">
                                  <p:stCondLst>
                                    <p:cond delay="0"/>
                                  </p:stCondLst>
                                  <p:childTnLst>
                                    <p:set>
                                      <p:cBhvr>
                                        <p:cTn id="24" dur="1" fill="hold">
                                          <p:stCondLst>
                                            <p:cond delay="0"/>
                                          </p:stCondLst>
                                        </p:cTn>
                                        <p:tgtEl>
                                          <p:spTgt spid="9">
                                            <p:txEl>
                                              <p:pRg st="2" end="2"/>
                                            </p:txEl>
                                          </p:spTgt>
                                        </p:tgtEl>
                                        <p:attrNameLst>
                                          <p:attrName>style.visibility</p:attrName>
                                        </p:attrNameLst>
                                      </p:cBhvr>
                                      <p:to>
                                        <p:strVal val="visible"/>
                                      </p:to>
                                    </p:set>
                                    <p:anim calcmode="lin" valueType="num">
                                      <p:cBhvr additive="base">
                                        <p:cTn id="25" dur="500"/>
                                        <p:tgtEl>
                                          <p:spTgt spid="9">
                                            <p:txEl>
                                              <p:pRg st="2" end="2"/>
                                            </p:txEl>
                                          </p:spTgt>
                                        </p:tgtEl>
                                        <p:attrNameLst>
                                          <p:attrName>ppt_x</p:attrName>
                                        </p:attrNameLst>
                                      </p:cBhvr>
                                      <p:tavLst>
                                        <p:tav tm="0">
                                          <p:val>
                                            <p:strVal val="#ppt_x-#ppt_w*1.125000"/>
                                          </p:val>
                                        </p:tav>
                                        <p:tav tm="100000">
                                          <p:val>
                                            <p:strVal val="#ppt_x"/>
                                          </p:val>
                                        </p:tav>
                                      </p:tavLst>
                                    </p:anim>
                                    <p:animEffect transition="in" filter="wipe(right)">
                                      <p:cBhvr>
                                        <p:cTn id="26" dur="500"/>
                                        <p:tgtEl>
                                          <p:spTgt spid="9">
                                            <p:txEl>
                                              <p:pRg st="2" end="2"/>
                                            </p:txEl>
                                          </p:spTgt>
                                        </p:tgtEl>
                                      </p:cBhvr>
                                    </p:animEffect>
                                  </p:childTnLst>
                                </p:cTn>
                              </p:par>
                              <p:par>
                                <p:cTn id="27" presetID="12" presetClass="entr" presetSubtype="8" fill="hold" nodeType="withEffect">
                                  <p:stCondLst>
                                    <p:cond delay="0"/>
                                  </p:stCondLst>
                                  <p:childTnLst>
                                    <p:set>
                                      <p:cBhvr>
                                        <p:cTn id="28" dur="1" fill="hold">
                                          <p:stCondLst>
                                            <p:cond delay="0"/>
                                          </p:stCondLst>
                                        </p:cTn>
                                        <p:tgtEl>
                                          <p:spTgt spid="9">
                                            <p:txEl>
                                              <p:pRg st="3" end="3"/>
                                            </p:txEl>
                                          </p:spTgt>
                                        </p:tgtEl>
                                        <p:attrNameLst>
                                          <p:attrName>style.visibility</p:attrName>
                                        </p:attrNameLst>
                                      </p:cBhvr>
                                      <p:to>
                                        <p:strVal val="visible"/>
                                      </p:to>
                                    </p:set>
                                    <p:anim calcmode="lin" valueType="num">
                                      <p:cBhvr additive="base">
                                        <p:cTn id="29" dur="500"/>
                                        <p:tgtEl>
                                          <p:spTgt spid="9">
                                            <p:txEl>
                                              <p:pRg st="3" end="3"/>
                                            </p:txEl>
                                          </p:spTgt>
                                        </p:tgtEl>
                                        <p:attrNameLst>
                                          <p:attrName>ppt_x</p:attrName>
                                        </p:attrNameLst>
                                      </p:cBhvr>
                                      <p:tavLst>
                                        <p:tav tm="0">
                                          <p:val>
                                            <p:strVal val="#ppt_x-#ppt_w*1.125000"/>
                                          </p:val>
                                        </p:tav>
                                        <p:tav tm="100000">
                                          <p:val>
                                            <p:strVal val="#ppt_x"/>
                                          </p:val>
                                        </p:tav>
                                      </p:tavLst>
                                    </p:anim>
                                    <p:animEffect transition="in" filter="wipe(right)">
                                      <p:cBhvr>
                                        <p:cTn id="30" dur="500"/>
                                        <p:tgtEl>
                                          <p:spTgt spid="9">
                                            <p:txEl>
                                              <p:pRg st="3" end="3"/>
                                            </p:txEl>
                                          </p:spTgt>
                                        </p:tgtEl>
                                      </p:cBhvr>
                                    </p:animEffect>
                                  </p:childTnLst>
                                </p:cTn>
                              </p:par>
                              <p:par>
                                <p:cTn id="31" presetID="12" presetClass="entr" presetSubtype="8" fill="hold" nodeType="withEffect">
                                  <p:stCondLst>
                                    <p:cond delay="0"/>
                                  </p:stCondLst>
                                  <p:childTnLst>
                                    <p:set>
                                      <p:cBhvr>
                                        <p:cTn id="32" dur="1" fill="hold">
                                          <p:stCondLst>
                                            <p:cond delay="0"/>
                                          </p:stCondLst>
                                        </p:cTn>
                                        <p:tgtEl>
                                          <p:spTgt spid="9">
                                            <p:txEl>
                                              <p:pRg st="4" end="4"/>
                                            </p:txEl>
                                          </p:spTgt>
                                        </p:tgtEl>
                                        <p:attrNameLst>
                                          <p:attrName>style.visibility</p:attrName>
                                        </p:attrNameLst>
                                      </p:cBhvr>
                                      <p:to>
                                        <p:strVal val="visible"/>
                                      </p:to>
                                    </p:set>
                                    <p:anim calcmode="lin" valueType="num">
                                      <p:cBhvr additive="base">
                                        <p:cTn id="33" dur="500"/>
                                        <p:tgtEl>
                                          <p:spTgt spid="9">
                                            <p:txEl>
                                              <p:pRg st="4" end="4"/>
                                            </p:txEl>
                                          </p:spTgt>
                                        </p:tgtEl>
                                        <p:attrNameLst>
                                          <p:attrName>ppt_x</p:attrName>
                                        </p:attrNameLst>
                                      </p:cBhvr>
                                      <p:tavLst>
                                        <p:tav tm="0">
                                          <p:val>
                                            <p:strVal val="#ppt_x-#ppt_w*1.125000"/>
                                          </p:val>
                                        </p:tav>
                                        <p:tav tm="100000">
                                          <p:val>
                                            <p:strVal val="#ppt_x"/>
                                          </p:val>
                                        </p:tav>
                                      </p:tavLst>
                                    </p:anim>
                                    <p:animEffect transition="in" filter="wipe(right)">
                                      <p:cBhvr>
                                        <p:cTn id="34" dur="500"/>
                                        <p:tgtEl>
                                          <p:spTgt spid="9">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2" presetClass="entr" presetSubtype="2" fill="hold" nodeType="clickEffect">
                                  <p:stCondLst>
                                    <p:cond delay="0"/>
                                  </p:stCondLst>
                                  <p:childTnLst>
                                    <p:set>
                                      <p:cBhvr>
                                        <p:cTn id="38" dur="1" fill="hold">
                                          <p:stCondLst>
                                            <p:cond delay="0"/>
                                          </p:stCondLst>
                                        </p:cTn>
                                        <p:tgtEl>
                                          <p:spTgt spid="3">
                                            <p:txEl>
                                              <p:pRg st="0" end="0"/>
                                            </p:txEl>
                                          </p:spTgt>
                                        </p:tgtEl>
                                        <p:attrNameLst>
                                          <p:attrName>style.visibility</p:attrName>
                                        </p:attrNameLst>
                                      </p:cBhvr>
                                      <p:to>
                                        <p:strVal val="visible"/>
                                      </p:to>
                                    </p:set>
                                    <p:anim calcmode="lin" valueType="num">
                                      <p:cBhvr additive="base">
                                        <p:cTn id="39" dur="500"/>
                                        <p:tgtEl>
                                          <p:spTgt spid="3">
                                            <p:txEl>
                                              <p:pRg st="0" end="0"/>
                                            </p:txEl>
                                          </p:spTgt>
                                        </p:tgtEl>
                                        <p:attrNameLst>
                                          <p:attrName>ppt_x</p:attrName>
                                        </p:attrNameLst>
                                      </p:cBhvr>
                                      <p:tavLst>
                                        <p:tav tm="0">
                                          <p:val>
                                            <p:strVal val="#ppt_x+#ppt_w*1.125000"/>
                                          </p:val>
                                        </p:tav>
                                        <p:tav tm="100000">
                                          <p:val>
                                            <p:strVal val="#ppt_x"/>
                                          </p:val>
                                        </p:tav>
                                      </p:tavLst>
                                    </p:anim>
                                    <p:animEffect transition="in" filter="wipe(left)">
                                      <p:cBhvr>
                                        <p:cTn id="40" dur="500"/>
                                        <p:tgtEl>
                                          <p:spTgt spid="3">
                                            <p:txEl>
                                              <p:pRg st="0" end="0"/>
                                            </p:txEl>
                                          </p:spTgt>
                                        </p:tgtEl>
                                      </p:cBhvr>
                                    </p:animEffect>
                                  </p:childTnLst>
                                </p:cTn>
                              </p:par>
                              <p:par>
                                <p:cTn id="41" presetID="12" presetClass="entr" presetSubtype="2" fill="hold" nodeType="withEffect">
                                  <p:stCondLst>
                                    <p:cond delay="0"/>
                                  </p:stCondLst>
                                  <p:childTnLst>
                                    <p:set>
                                      <p:cBhvr>
                                        <p:cTn id="42" dur="1" fill="hold">
                                          <p:stCondLst>
                                            <p:cond delay="0"/>
                                          </p:stCondLst>
                                        </p:cTn>
                                        <p:tgtEl>
                                          <p:spTgt spid="3">
                                            <p:txEl>
                                              <p:pRg st="1" end="1"/>
                                            </p:txEl>
                                          </p:spTgt>
                                        </p:tgtEl>
                                        <p:attrNameLst>
                                          <p:attrName>style.visibility</p:attrName>
                                        </p:attrNameLst>
                                      </p:cBhvr>
                                      <p:to>
                                        <p:strVal val="visible"/>
                                      </p:to>
                                    </p:set>
                                    <p:anim calcmode="lin" valueType="num">
                                      <p:cBhvr additive="base">
                                        <p:cTn id="43" dur="500"/>
                                        <p:tgtEl>
                                          <p:spTgt spid="3">
                                            <p:txEl>
                                              <p:pRg st="1" end="1"/>
                                            </p:txEl>
                                          </p:spTgt>
                                        </p:tgtEl>
                                        <p:attrNameLst>
                                          <p:attrName>ppt_x</p:attrName>
                                        </p:attrNameLst>
                                      </p:cBhvr>
                                      <p:tavLst>
                                        <p:tav tm="0">
                                          <p:val>
                                            <p:strVal val="#ppt_x+#ppt_w*1.125000"/>
                                          </p:val>
                                        </p:tav>
                                        <p:tav tm="100000">
                                          <p:val>
                                            <p:strVal val="#ppt_x"/>
                                          </p:val>
                                        </p:tav>
                                      </p:tavLst>
                                    </p:anim>
                                    <p:animEffect transition="in" filter="wipe(left)">
                                      <p:cBhvr>
                                        <p:cTn id="44"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48009">
              <a:schemeClr val="accent4">
                <a:lumMod val="35000"/>
              </a:schemeClr>
            </a:gs>
            <a:gs pos="39000">
              <a:schemeClr val="bg1"/>
            </a:gs>
            <a:gs pos="63000">
              <a:srgbClr val="7030A0">
                <a:lumMod val="86000"/>
              </a:srgbClr>
            </a:gs>
          </a:gsLst>
          <a:lin ang="14400000" scaled="0"/>
          <a:tileRect/>
        </a:gradFill>
        <a:effectLst/>
      </p:bgPr>
    </p:bg>
    <p:spTree>
      <p:nvGrpSpPr>
        <p:cNvPr id="1" name="">
          <a:extLst>
            <a:ext uri="{FF2B5EF4-FFF2-40B4-BE49-F238E27FC236}">
              <a16:creationId xmlns:a16="http://schemas.microsoft.com/office/drawing/2014/main" id="{EF858C78-5911-4E33-0375-A34587D9EE2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1F3B6B-474D-FC81-3EBB-63472FB78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8693EC-BDFD-159C-745F-B79D85E85B50}"/>
              </a:ext>
            </a:extLst>
          </p:cNvPr>
          <p:cNvSpPr>
            <a:spLocks noGrp="1"/>
          </p:cNvSpPr>
          <p:nvPr>
            <p:ph type="title"/>
          </p:nvPr>
        </p:nvSpPr>
        <p:spPr>
          <a:xfrm>
            <a:off x="540730" y="640183"/>
            <a:ext cx="8686800" cy="570252"/>
          </a:xfrm>
        </p:spPr>
        <p:txBody>
          <a:bodyPr>
            <a:normAutofit fontScale="90000"/>
          </a:bodyPr>
          <a:lstStyle/>
          <a:p>
            <a:r>
              <a:rPr lang="en-GB" sz="4400"/>
              <a:t>Planning phase</a:t>
            </a:r>
          </a:p>
        </p:txBody>
      </p:sp>
      <p:sp>
        <p:nvSpPr>
          <p:cNvPr id="3" name="Content Placeholder 2">
            <a:extLst>
              <a:ext uri="{FF2B5EF4-FFF2-40B4-BE49-F238E27FC236}">
                <a16:creationId xmlns:a16="http://schemas.microsoft.com/office/drawing/2014/main" id="{892D460D-F171-79BD-2E48-65969B4C3C6C}"/>
              </a:ext>
            </a:extLst>
          </p:cNvPr>
          <p:cNvSpPr>
            <a:spLocks noGrp="1"/>
          </p:cNvSpPr>
          <p:nvPr>
            <p:ph idx="1"/>
          </p:nvPr>
        </p:nvSpPr>
        <p:spPr>
          <a:xfrm>
            <a:off x="278087" y="1340048"/>
            <a:ext cx="6222357" cy="2179659"/>
          </a:xfrm>
        </p:spPr>
        <p:txBody>
          <a:bodyPr vert="horz" lIns="91440" tIns="45720" rIns="91440" bIns="45720" rtlCol="0" anchor="t">
            <a:normAutofit/>
          </a:bodyPr>
          <a:lstStyle/>
          <a:p>
            <a:r>
              <a:rPr lang="en-GB" sz="1600" b="1">
                <a:solidFill>
                  <a:schemeClr val="accent2">
                    <a:lumMod val="40000"/>
                    <a:lumOff val="60000"/>
                  </a:schemeClr>
                </a:solidFill>
                <a:effectLst/>
              </a:rPr>
              <a:t>What did </a:t>
            </a:r>
            <a:r>
              <a:rPr lang="en-GB" sz="1600" b="1">
                <a:solidFill>
                  <a:schemeClr val="accent2">
                    <a:lumMod val="40000"/>
                    <a:lumOff val="60000"/>
                  </a:schemeClr>
                </a:solidFill>
              </a:rPr>
              <a:t>we</a:t>
            </a:r>
            <a:r>
              <a:rPr lang="en-GB" sz="1600" b="1">
                <a:solidFill>
                  <a:schemeClr val="accent2">
                    <a:lumMod val="40000"/>
                    <a:lumOff val="60000"/>
                  </a:schemeClr>
                </a:solidFill>
                <a:effectLst/>
              </a:rPr>
              <a:t> propose to do to address the problem?</a:t>
            </a:r>
          </a:p>
          <a:p>
            <a:pPr marL="285750" indent="-285750">
              <a:buChar char="•"/>
            </a:pPr>
            <a:r>
              <a:rPr lang="en-GB" sz="1800">
                <a:ea typeface="+mn-lt"/>
                <a:cs typeface="+mn-lt"/>
              </a:rPr>
              <a:t>A website was proposed that allowed students to book a room freely and without worrying that someone else would have booked the same room and at the same time which can cause inconvenience while studying. </a:t>
            </a:r>
            <a:endParaRPr lang="en-GB" sz="1800"/>
          </a:p>
          <a:p>
            <a:pPr marL="285750" indent="-285750">
              <a:buFont typeface="Arial" panose="020B0604020202020204" pitchFamily="34" charset="0"/>
              <a:buChar char="•"/>
            </a:pPr>
            <a:endParaRPr lang="en-GB" sz="1800"/>
          </a:p>
        </p:txBody>
      </p:sp>
      <p:sp>
        <p:nvSpPr>
          <p:cNvPr id="10" name="Rectangle 9">
            <a:extLst>
              <a:ext uri="{FF2B5EF4-FFF2-40B4-BE49-F238E27FC236}">
                <a16:creationId xmlns:a16="http://schemas.microsoft.com/office/drawing/2014/main" id="{E5EC5DB8-3C1D-99FC-B059-377BE79F1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3A7CD3A-94DB-CC97-C353-A80A494540AC}"/>
              </a:ext>
            </a:extLst>
          </p:cNvPr>
          <p:cNvSpPr txBox="1"/>
          <p:nvPr/>
        </p:nvSpPr>
        <p:spPr>
          <a:xfrm>
            <a:off x="7085936" y="231091"/>
            <a:ext cx="2118732" cy="276999"/>
          </a:xfrm>
          <a:prstGeom prst="rect">
            <a:avLst/>
          </a:prstGeom>
          <a:noFill/>
        </p:spPr>
        <p:txBody>
          <a:bodyPr wrap="square" rtlCol="0">
            <a:spAutoFit/>
          </a:bodyPr>
          <a:lstStyle/>
          <a:p>
            <a:r>
              <a:rPr lang="en-GB" sz="1200"/>
              <a:t>Favour</a:t>
            </a:r>
          </a:p>
        </p:txBody>
      </p:sp>
      <p:sp>
        <p:nvSpPr>
          <p:cNvPr id="5" name="TextBox 4">
            <a:extLst>
              <a:ext uri="{FF2B5EF4-FFF2-40B4-BE49-F238E27FC236}">
                <a16:creationId xmlns:a16="http://schemas.microsoft.com/office/drawing/2014/main" id="{CC664DA5-8AA8-4062-D07C-7956228FCFDD}"/>
              </a:ext>
            </a:extLst>
          </p:cNvPr>
          <p:cNvSpPr txBox="1"/>
          <p:nvPr/>
        </p:nvSpPr>
        <p:spPr>
          <a:xfrm>
            <a:off x="5134471" y="231091"/>
            <a:ext cx="1951465" cy="276999"/>
          </a:xfrm>
          <a:prstGeom prst="rect">
            <a:avLst/>
          </a:prstGeom>
          <a:noFill/>
        </p:spPr>
        <p:txBody>
          <a:bodyPr wrap="square" rtlCol="0">
            <a:spAutoFit/>
          </a:bodyPr>
          <a:lstStyle/>
          <a:p>
            <a:r>
              <a:rPr lang="en-GB" sz="1200"/>
              <a:t>Now presenting ;</a:t>
            </a:r>
          </a:p>
        </p:txBody>
      </p:sp>
      <p:sp>
        <p:nvSpPr>
          <p:cNvPr id="6" name="TextBox 5">
            <a:extLst>
              <a:ext uri="{FF2B5EF4-FFF2-40B4-BE49-F238E27FC236}">
                <a16:creationId xmlns:a16="http://schemas.microsoft.com/office/drawing/2014/main" id="{0170F11D-8CFD-093B-4C8C-CD2022717D79}"/>
              </a:ext>
            </a:extLst>
          </p:cNvPr>
          <p:cNvSpPr txBox="1"/>
          <p:nvPr/>
        </p:nvSpPr>
        <p:spPr>
          <a:xfrm>
            <a:off x="517868" y="233571"/>
            <a:ext cx="3337869" cy="276999"/>
          </a:xfrm>
          <a:prstGeom prst="rect">
            <a:avLst/>
          </a:prstGeom>
          <a:noFill/>
        </p:spPr>
        <p:txBody>
          <a:bodyPr wrap="square" rtlCol="0">
            <a:spAutoFit/>
          </a:bodyPr>
          <a:lstStyle/>
          <a:p>
            <a:r>
              <a:rPr lang="en-GB" sz="1200"/>
              <a:t>GROUP  A3_5 TEAM PROJECT 24/25</a:t>
            </a:r>
          </a:p>
        </p:txBody>
      </p:sp>
      <p:sp>
        <p:nvSpPr>
          <p:cNvPr id="9" name="TextBox 8">
            <a:extLst>
              <a:ext uri="{FF2B5EF4-FFF2-40B4-BE49-F238E27FC236}">
                <a16:creationId xmlns:a16="http://schemas.microsoft.com/office/drawing/2014/main" id="{C6293B93-5B48-9A5B-FFB5-E4B2B6CB8DE9}"/>
              </a:ext>
            </a:extLst>
          </p:cNvPr>
          <p:cNvSpPr txBox="1"/>
          <p:nvPr/>
        </p:nvSpPr>
        <p:spPr>
          <a:xfrm>
            <a:off x="6629780" y="1064171"/>
            <a:ext cx="5284133" cy="5940088"/>
          </a:xfrm>
          <a:prstGeom prst="rect">
            <a:avLst/>
          </a:prstGeom>
          <a:noFill/>
        </p:spPr>
        <p:txBody>
          <a:bodyPr wrap="square">
            <a:spAutoFit/>
          </a:bodyPr>
          <a:lstStyle/>
          <a:p>
            <a:r>
              <a:rPr lang="en-GB" sz="2000" b="1">
                <a:solidFill>
                  <a:schemeClr val="accent2">
                    <a:lumMod val="40000"/>
                    <a:lumOff val="60000"/>
                  </a:schemeClr>
                </a:solidFill>
                <a:effectLst/>
              </a:rPr>
              <a:t>How did </a:t>
            </a:r>
            <a:r>
              <a:rPr lang="en-GB" sz="2000" b="1">
                <a:solidFill>
                  <a:schemeClr val="accent2">
                    <a:lumMod val="40000"/>
                    <a:lumOff val="60000"/>
                  </a:schemeClr>
                </a:solidFill>
              </a:rPr>
              <a:t>we</a:t>
            </a:r>
            <a:r>
              <a:rPr lang="en-GB" sz="2000" b="1">
                <a:solidFill>
                  <a:schemeClr val="accent2">
                    <a:lumMod val="40000"/>
                    <a:lumOff val="60000"/>
                  </a:schemeClr>
                </a:solidFill>
                <a:effectLst/>
              </a:rPr>
              <a:t> organise </a:t>
            </a:r>
            <a:r>
              <a:rPr lang="en-GB" sz="2000" b="1">
                <a:solidFill>
                  <a:schemeClr val="accent2">
                    <a:lumMod val="40000"/>
                    <a:lumOff val="60000"/>
                  </a:schemeClr>
                </a:solidFill>
              </a:rPr>
              <a:t>the</a:t>
            </a:r>
            <a:r>
              <a:rPr lang="en-GB" sz="2000" b="1">
                <a:solidFill>
                  <a:schemeClr val="accent2">
                    <a:lumMod val="40000"/>
                    <a:lumOff val="60000"/>
                  </a:schemeClr>
                </a:solidFill>
                <a:effectLst/>
              </a:rPr>
              <a:t> team activity and working process?</a:t>
            </a:r>
          </a:p>
          <a:p>
            <a:endParaRPr lang="en-GB" sz="2000" b="1">
              <a:solidFill>
                <a:schemeClr val="accent2">
                  <a:lumMod val="40000"/>
                  <a:lumOff val="60000"/>
                </a:schemeClr>
              </a:solidFill>
              <a:effectLst/>
            </a:endParaRPr>
          </a:p>
          <a:p>
            <a:pPr marL="285750" indent="-285750">
              <a:buFont typeface="Arial" panose="020B0604020202020204" pitchFamily="34" charset="0"/>
              <a:buChar char="•"/>
            </a:pPr>
            <a:r>
              <a:rPr lang="en-GB">
                <a:effectLst/>
              </a:rPr>
              <a:t>Proper planning and Task allocation</a:t>
            </a:r>
          </a:p>
          <a:p>
            <a:r>
              <a:rPr lang="en-GB"/>
              <a:t>(kick-off meeting, role assignment and task breakdown)</a:t>
            </a:r>
          </a:p>
          <a:p>
            <a:endParaRPr lang="en-GB">
              <a:effectLst/>
            </a:endParaRPr>
          </a:p>
          <a:p>
            <a:pPr marL="285750" indent="-285750">
              <a:buFont typeface="Arial" panose="020B0604020202020204" pitchFamily="34" charset="0"/>
              <a:buChar char="•"/>
            </a:pPr>
            <a:r>
              <a:rPr lang="en-GB"/>
              <a:t>Workflow and Collaboration</a:t>
            </a:r>
          </a:p>
          <a:p>
            <a:r>
              <a:rPr lang="en-GB"/>
              <a:t>(project management tools, version control and  communication tools)</a:t>
            </a:r>
          </a:p>
          <a:p>
            <a:endParaRPr lang="en-GB"/>
          </a:p>
          <a:p>
            <a:pPr marL="285750" indent="-285750">
              <a:buFont typeface="Arial" panose="020B0604020202020204" pitchFamily="34" charset="0"/>
              <a:buChar char="•"/>
            </a:pPr>
            <a:r>
              <a:rPr lang="en-GB">
                <a:effectLst/>
              </a:rPr>
              <a:t>Development process</a:t>
            </a:r>
          </a:p>
          <a:p>
            <a:r>
              <a:rPr lang="en-GB"/>
              <a:t>(sprint planning, development phase, mid-week check-ins, feedback, testing, reviews and integration)</a:t>
            </a:r>
          </a:p>
          <a:p>
            <a:endParaRPr lang="en-GB">
              <a:effectLst/>
            </a:endParaRPr>
          </a:p>
          <a:p>
            <a:pPr marL="285750" indent="-285750">
              <a:buFont typeface="Arial" panose="020B0604020202020204" pitchFamily="34" charset="0"/>
              <a:buChar char="•"/>
            </a:pPr>
            <a:r>
              <a:rPr lang="en-GB"/>
              <a:t>Problem solving and adjustments</a:t>
            </a:r>
          </a:p>
          <a:p>
            <a:endParaRPr lang="en-GB"/>
          </a:p>
          <a:p>
            <a:pPr marL="285750" indent="-285750">
              <a:buFont typeface="Arial" panose="020B0604020202020204" pitchFamily="34" charset="0"/>
              <a:buChar char="•"/>
            </a:pPr>
            <a:r>
              <a:rPr lang="en-GB">
                <a:effectLst/>
              </a:rPr>
              <a:t>Final review and submission</a:t>
            </a:r>
          </a:p>
          <a:p>
            <a:pPr marL="285750" indent="-285750">
              <a:buFont typeface="Arial" panose="020B0604020202020204" pitchFamily="34" charset="0"/>
              <a:buChar char="•"/>
            </a:pPr>
            <a:endParaRPr lang="en-GB" sz="1600">
              <a:solidFill>
                <a:schemeClr val="tx1">
                  <a:lumMod val="65000"/>
                </a:schemeClr>
              </a:solidFill>
              <a:effectLst/>
            </a:endParaRPr>
          </a:p>
          <a:p>
            <a:endParaRPr lang="en-GB" sz="1600">
              <a:solidFill>
                <a:schemeClr val="tx1">
                  <a:lumMod val="65000"/>
                </a:schemeClr>
              </a:solidFill>
              <a:effectLst/>
            </a:endParaRPr>
          </a:p>
        </p:txBody>
      </p:sp>
      <p:sp>
        <p:nvSpPr>
          <p:cNvPr id="11" name="TextBox 10">
            <a:extLst>
              <a:ext uri="{FF2B5EF4-FFF2-40B4-BE49-F238E27FC236}">
                <a16:creationId xmlns:a16="http://schemas.microsoft.com/office/drawing/2014/main" id="{D9DB2A5C-23CD-BAEA-F97E-A7B4589CB7A1}"/>
              </a:ext>
            </a:extLst>
          </p:cNvPr>
          <p:cNvSpPr txBox="1"/>
          <p:nvPr/>
        </p:nvSpPr>
        <p:spPr>
          <a:xfrm>
            <a:off x="278087" y="3649320"/>
            <a:ext cx="6222357" cy="2308324"/>
          </a:xfrm>
          <a:prstGeom prst="rect">
            <a:avLst/>
          </a:prstGeom>
          <a:noFill/>
        </p:spPr>
        <p:txBody>
          <a:bodyPr wrap="square" lIns="91440" tIns="45720" rIns="91440" bIns="45720" anchor="t">
            <a:spAutoFit/>
          </a:bodyPr>
          <a:lstStyle/>
          <a:p>
            <a:r>
              <a:rPr lang="en-GB" sz="1800" b="1">
                <a:solidFill>
                  <a:schemeClr val="accent2">
                    <a:lumMod val="40000"/>
                    <a:lumOff val="60000"/>
                  </a:schemeClr>
                </a:solidFill>
                <a:effectLst/>
              </a:rPr>
              <a:t>How did </a:t>
            </a:r>
            <a:r>
              <a:rPr lang="en-GB" b="1">
                <a:solidFill>
                  <a:schemeClr val="accent2">
                    <a:lumMod val="40000"/>
                    <a:lumOff val="60000"/>
                  </a:schemeClr>
                </a:solidFill>
              </a:rPr>
              <a:t>we</a:t>
            </a:r>
            <a:r>
              <a:rPr lang="en-GB" sz="1800" b="1">
                <a:solidFill>
                  <a:schemeClr val="accent2">
                    <a:lumMod val="40000"/>
                    <a:lumOff val="60000"/>
                  </a:schemeClr>
                </a:solidFill>
                <a:effectLst/>
              </a:rPr>
              <a:t> structure the project to implement your proposal?</a:t>
            </a:r>
          </a:p>
          <a:p>
            <a:endParaRPr lang="en-GB" sz="1800" b="1">
              <a:solidFill>
                <a:schemeClr val="accent2">
                  <a:lumMod val="40000"/>
                  <a:lumOff val="60000"/>
                </a:schemeClr>
              </a:solidFill>
              <a:effectLst/>
            </a:endParaRPr>
          </a:p>
          <a:p>
            <a:pPr marL="285750" indent="-285750">
              <a:buFont typeface="Arial" panose="020B0604020202020204" pitchFamily="34" charset="0"/>
              <a:buChar char="•"/>
            </a:pPr>
            <a:r>
              <a:rPr lang="en-GB">
                <a:ea typeface="+mn-lt"/>
                <a:cs typeface="+mn-lt"/>
              </a:rPr>
              <a:t>The way the project  was structured to implement the proposal was by making sure that every person in the team had a task to do which resulted in the final product. </a:t>
            </a:r>
            <a:endParaRPr lang="en-GB"/>
          </a:p>
          <a:p>
            <a:pPr marL="285750" indent="-285750">
              <a:buFont typeface="Arial" panose="020B0604020202020204" pitchFamily="34" charset="0"/>
              <a:buChar char="•"/>
            </a:pPr>
            <a:endParaRPr lang="en-GB">
              <a:solidFill>
                <a:srgbClr val="FFFFFF"/>
              </a:solidFill>
            </a:endParaRPr>
          </a:p>
          <a:p>
            <a:pPr marL="285750" indent="-285750">
              <a:buFont typeface="Arial" panose="020B0604020202020204" pitchFamily="34" charset="0"/>
              <a:buChar char="•"/>
            </a:pPr>
            <a:endParaRPr lang="en-GB" b="1">
              <a:solidFill>
                <a:srgbClr val="83F6FF"/>
              </a:solidFill>
            </a:endParaRPr>
          </a:p>
        </p:txBody>
      </p:sp>
    </p:spTree>
    <p:extLst>
      <p:ext uri="{BB962C8B-B14F-4D97-AF65-F5344CB8AC3E}">
        <p14:creationId xmlns:p14="http://schemas.microsoft.com/office/powerpoint/2010/main" val="30220174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ppt_x</p:attrName>
                                        </p:attrNameLst>
                                      </p:cBhvr>
                                      <p:tavLst>
                                        <p:tav tm="0">
                                          <p:val>
                                            <p:strVal val="#ppt_x-#ppt_w*1.125000"/>
                                          </p:val>
                                        </p:tav>
                                        <p:tav tm="100000">
                                          <p:val>
                                            <p:strVal val="#ppt_x"/>
                                          </p:val>
                                        </p:tav>
                                      </p:tavLst>
                                    </p:anim>
                                    <p:animEffect transition="in" filter="wipe(right)">
                                      <p:cBhvr>
                                        <p:cTn id="8" dur="500"/>
                                        <p:tgtEl>
                                          <p:spTgt spid="3">
                                            <p:txEl>
                                              <p:pRg st="0" end="0"/>
                                            </p:txEl>
                                          </p:spTgt>
                                        </p:tgtEl>
                                      </p:cBhvr>
                                    </p:animEffect>
                                  </p:childTnLst>
                                </p:cTn>
                              </p:par>
                              <p:par>
                                <p:cTn id="9" presetID="12" presetClass="entr" presetSubtype="8"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p:tgtEl>
                                          <p:spTgt spid="3">
                                            <p:txEl>
                                              <p:pRg st="1" end="1"/>
                                            </p:txEl>
                                          </p:spTgt>
                                        </p:tgtEl>
                                        <p:attrNameLst>
                                          <p:attrName>ppt_x</p:attrName>
                                        </p:attrNameLst>
                                      </p:cBhvr>
                                      <p:tavLst>
                                        <p:tav tm="0">
                                          <p:val>
                                            <p:strVal val="#ppt_x-#ppt_w*1.125000"/>
                                          </p:val>
                                        </p:tav>
                                        <p:tav tm="100000">
                                          <p:val>
                                            <p:strVal val="#ppt_x"/>
                                          </p:val>
                                        </p:tav>
                                      </p:tavLst>
                                    </p:anim>
                                    <p:animEffect transition="in" filter="wipe(righ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nodeType="clickEffect">
                                  <p:stCondLst>
                                    <p:cond delay="0"/>
                                  </p:stCondLst>
                                  <p:childTnLst>
                                    <p:set>
                                      <p:cBhvr>
                                        <p:cTn id="16" dur="1" fill="hold">
                                          <p:stCondLst>
                                            <p:cond delay="0"/>
                                          </p:stCondLst>
                                        </p:cTn>
                                        <p:tgtEl>
                                          <p:spTgt spid="11">
                                            <p:txEl>
                                              <p:pRg st="0" end="0"/>
                                            </p:txEl>
                                          </p:spTgt>
                                        </p:tgtEl>
                                        <p:attrNameLst>
                                          <p:attrName>style.visibility</p:attrName>
                                        </p:attrNameLst>
                                      </p:cBhvr>
                                      <p:to>
                                        <p:strVal val="visible"/>
                                      </p:to>
                                    </p:set>
                                    <p:anim calcmode="lin" valueType="num">
                                      <p:cBhvr additive="base">
                                        <p:cTn id="17" dur="500"/>
                                        <p:tgtEl>
                                          <p:spTgt spid="11">
                                            <p:txEl>
                                              <p:pRg st="0" end="0"/>
                                            </p:txEl>
                                          </p:spTgt>
                                        </p:tgtEl>
                                        <p:attrNameLst>
                                          <p:attrName>ppt_x</p:attrName>
                                        </p:attrNameLst>
                                      </p:cBhvr>
                                      <p:tavLst>
                                        <p:tav tm="0">
                                          <p:val>
                                            <p:strVal val="#ppt_x-#ppt_w*1.125000"/>
                                          </p:val>
                                        </p:tav>
                                        <p:tav tm="100000">
                                          <p:val>
                                            <p:strVal val="#ppt_x"/>
                                          </p:val>
                                        </p:tav>
                                      </p:tavLst>
                                    </p:anim>
                                    <p:animEffect transition="in" filter="wipe(right)">
                                      <p:cBhvr>
                                        <p:cTn id="18" dur="500"/>
                                        <p:tgtEl>
                                          <p:spTgt spid="11">
                                            <p:txEl>
                                              <p:pRg st="0" end="0"/>
                                            </p:txEl>
                                          </p:spTgt>
                                        </p:tgtEl>
                                      </p:cBhvr>
                                    </p:animEffect>
                                  </p:childTnLst>
                                </p:cTn>
                              </p:par>
                              <p:par>
                                <p:cTn id="19" presetID="12" presetClass="entr" presetSubtype="8" fill="hold" nodeType="withEffect">
                                  <p:stCondLst>
                                    <p:cond delay="0"/>
                                  </p:stCondLst>
                                  <p:childTnLst>
                                    <p:set>
                                      <p:cBhvr>
                                        <p:cTn id="20" dur="1" fill="hold">
                                          <p:stCondLst>
                                            <p:cond delay="0"/>
                                          </p:stCondLst>
                                        </p:cTn>
                                        <p:tgtEl>
                                          <p:spTgt spid="11">
                                            <p:txEl>
                                              <p:pRg st="2" end="2"/>
                                            </p:txEl>
                                          </p:spTgt>
                                        </p:tgtEl>
                                        <p:attrNameLst>
                                          <p:attrName>style.visibility</p:attrName>
                                        </p:attrNameLst>
                                      </p:cBhvr>
                                      <p:to>
                                        <p:strVal val="visible"/>
                                      </p:to>
                                    </p:set>
                                    <p:anim calcmode="lin" valueType="num">
                                      <p:cBhvr additive="base">
                                        <p:cTn id="21" dur="500"/>
                                        <p:tgtEl>
                                          <p:spTgt spid="11">
                                            <p:txEl>
                                              <p:pRg st="2" end="2"/>
                                            </p:txEl>
                                          </p:spTgt>
                                        </p:tgtEl>
                                        <p:attrNameLst>
                                          <p:attrName>ppt_x</p:attrName>
                                        </p:attrNameLst>
                                      </p:cBhvr>
                                      <p:tavLst>
                                        <p:tav tm="0">
                                          <p:val>
                                            <p:strVal val="#ppt_x-#ppt_w*1.125000"/>
                                          </p:val>
                                        </p:tav>
                                        <p:tav tm="100000">
                                          <p:val>
                                            <p:strVal val="#ppt_x"/>
                                          </p:val>
                                        </p:tav>
                                      </p:tavLst>
                                    </p:anim>
                                    <p:animEffect transition="in" filter="wipe(right)">
                                      <p:cBhvr>
                                        <p:cTn id="22" dur="500"/>
                                        <p:tgtEl>
                                          <p:spTgt spid="11">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2" fill="hold" nodeType="clickEffect">
                                  <p:stCondLst>
                                    <p:cond delay="0"/>
                                  </p:stCondLst>
                                  <p:childTnLst>
                                    <p:set>
                                      <p:cBhvr>
                                        <p:cTn id="26" dur="1" fill="hold">
                                          <p:stCondLst>
                                            <p:cond delay="0"/>
                                          </p:stCondLst>
                                        </p:cTn>
                                        <p:tgtEl>
                                          <p:spTgt spid="9">
                                            <p:txEl>
                                              <p:pRg st="0" end="0"/>
                                            </p:txEl>
                                          </p:spTgt>
                                        </p:tgtEl>
                                        <p:attrNameLst>
                                          <p:attrName>style.visibility</p:attrName>
                                        </p:attrNameLst>
                                      </p:cBhvr>
                                      <p:to>
                                        <p:strVal val="visible"/>
                                      </p:to>
                                    </p:set>
                                    <p:anim calcmode="lin" valueType="num">
                                      <p:cBhvr additive="base">
                                        <p:cTn id="27" dur="500"/>
                                        <p:tgtEl>
                                          <p:spTgt spid="9">
                                            <p:txEl>
                                              <p:pRg st="0" end="0"/>
                                            </p:txEl>
                                          </p:spTgt>
                                        </p:tgtEl>
                                        <p:attrNameLst>
                                          <p:attrName>ppt_x</p:attrName>
                                        </p:attrNameLst>
                                      </p:cBhvr>
                                      <p:tavLst>
                                        <p:tav tm="0">
                                          <p:val>
                                            <p:strVal val="#ppt_x+#ppt_w*1.125000"/>
                                          </p:val>
                                        </p:tav>
                                        <p:tav tm="100000">
                                          <p:val>
                                            <p:strVal val="#ppt_x"/>
                                          </p:val>
                                        </p:tav>
                                      </p:tavLst>
                                    </p:anim>
                                    <p:animEffect transition="in" filter="wipe(left)">
                                      <p:cBhvr>
                                        <p:cTn id="28" dur="500"/>
                                        <p:tgtEl>
                                          <p:spTgt spid="9">
                                            <p:txEl>
                                              <p:pRg st="0" end="0"/>
                                            </p:txEl>
                                          </p:spTgt>
                                        </p:tgtEl>
                                      </p:cBhvr>
                                    </p:animEffect>
                                  </p:childTnLst>
                                </p:cTn>
                              </p:par>
                              <p:par>
                                <p:cTn id="29" presetID="12" presetClass="entr" presetSubtype="2" fill="hold" nodeType="withEffect">
                                  <p:stCondLst>
                                    <p:cond delay="0"/>
                                  </p:stCondLst>
                                  <p:childTnLst>
                                    <p:set>
                                      <p:cBhvr>
                                        <p:cTn id="30" dur="1" fill="hold">
                                          <p:stCondLst>
                                            <p:cond delay="0"/>
                                          </p:stCondLst>
                                        </p:cTn>
                                        <p:tgtEl>
                                          <p:spTgt spid="9">
                                            <p:txEl>
                                              <p:pRg st="2" end="2"/>
                                            </p:txEl>
                                          </p:spTgt>
                                        </p:tgtEl>
                                        <p:attrNameLst>
                                          <p:attrName>style.visibility</p:attrName>
                                        </p:attrNameLst>
                                      </p:cBhvr>
                                      <p:to>
                                        <p:strVal val="visible"/>
                                      </p:to>
                                    </p:set>
                                    <p:anim calcmode="lin" valueType="num">
                                      <p:cBhvr additive="base">
                                        <p:cTn id="31" dur="500"/>
                                        <p:tgtEl>
                                          <p:spTgt spid="9">
                                            <p:txEl>
                                              <p:pRg st="2" end="2"/>
                                            </p:txEl>
                                          </p:spTgt>
                                        </p:tgtEl>
                                        <p:attrNameLst>
                                          <p:attrName>ppt_x</p:attrName>
                                        </p:attrNameLst>
                                      </p:cBhvr>
                                      <p:tavLst>
                                        <p:tav tm="0">
                                          <p:val>
                                            <p:strVal val="#ppt_x+#ppt_w*1.125000"/>
                                          </p:val>
                                        </p:tav>
                                        <p:tav tm="100000">
                                          <p:val>
                                            <p:strVal val="#ppt_x"/>
                                          </p:val>
                                        </p:tav>
                                      </p:tavLst>
                                    </p:anim>
                                    <p:animEffect transition="in" filter="wipe(left)">
                                      <p:cBhvr>
                                        <p:cTn id="32" dur="500"/>
                                        <p:tgtEl>
                                          <p:spTgt spid="9">
                                            <p:txEl>
                                              <p:pRg st="2" end="2"/>
                                            </p:txEl>
                                          </p:spTgt>
                                        </p:tgtEl>
                                      </p:cBhvr>
                                    </p:animEffect>
                                  </p:childTnLst>
                                </p:cTn>
                              </p:par>
                              <p:par>
                                <p:cTn id="33" presetID="12" presetClass="entr" presetSubtype="2" fill="hold" nodeType="withEffect">
                                  <p:stCondLst>
                                    <p:cond delay="0"/>
                                  </p:stCondLst>
                                  <p:childTnLst>
                                    <p:set>
                                      <p:cBhvr>
                                        <p:cTn id="34" dur="1" fill="hold">
                                          <p:stCondLst>
                                            <p:cond delay="0"/>
                                          </p:stCondLst>
                                        </p:cTn>
                                        <p:tgtEl>
                                          <p:spTgt spid="9">
                                            <p:txEl>
                                              <p:pRg st="3" end="3"/>
                                            </p:txEl>
                                          </p:spTgt>
                                        </p:tgtEl>
                                        <p:attrNameLst>
                                          <p:attrName>style.visibility</p:attrName>
                                        </p:attrNameLst>
                                      </p:cBhvr>
                                      <p:to>
                                        <p:strVal val="visible"/>
                                      </p:to>
                                    </p:set>
                                    <p:anim calcmode="lin" valueType="num">
                                      <p:cBhvr additive="base">
                                        <p:cTn id="35" dur="500"/>
                                        <p:tgtEl>
                                          <p:spTgt spid="9">
                                            <p:txEl>
                                              <p:pRg st="3" end="3"/>
                                            </p:txEl>
                                          </p:spTgt>
                                        </p:tgtEl>
                                        <p:attrNameLst>
                                          <p:attrName>ppt_x</p:attrName>
                                        </p:attrNameLst>
                                      </p:cBhvr>
                                      <p:tavLst>
                                        <p:tav tm="0">
                                          <p:val>
                                            <p:strVal val="#ppt_x+#ppt_w*1.125000"/>
                                          </p:val>
                                        </p:tav>
                                        <p:tav tm="100000">
                                          <p:val>
                                            <p:strVal val="#ppt_x"/>
                                          </p:val>
                                        </p:tav>
                                      </p:tavLst>
                                    </p:anim>
                                    <p:animEffect transition="in" filter="wipe(left)">
                                      <p:cBhvr>
                                        <p:cTn id="36" dur="500"/>
                                        <p:tgtEl>
                                          <p:spTgt spid="9">
                                            <p:txEl>
                                              <p:pRg st="3" end="3"/>
                                            </p:txEl>
                                          </p:spTgt>
                                        </p:tgtEl>
                                      </p:cBhvr>
                                    </p:animEffect>
                                  </p:childTnLst>
                                </p:cTn>
                              </p:par>
                              <p:par>
                                <p:cTn id="37" presetID="12" presetClass="entr" presetSubtype="2" fill="hold" nodeType="withEffect">
                                  <p:stCondLst>
                                    <p:cond delay="0"/>
                                  </p:stCondLst>
                                  <p:childTnLst>
                                    <p:set>
                                      <p:cBhvr>
                                        <p:cTn id="38" dur="1" fill="hold">
                                          <p:stCondLst>
                                            <p:cond delay="0"/>
                                          </p:stCondLst>
                                        </p:cTn>
                                        <p:tgtEl>
                                          <p:spTgt spid="9">
                                            <p:txEl>
                                              <p:pRg st="5" end="5"/>
                                            </p:txEl>
                                          </p:spTgt>
                                        </p:tgtEl>
                                        <p:attrNameLst>
                                          <p:attrName>style.visibility</p:attrName>
                                        </p:attrNameLst>
                                      </p:cBhvr>
                                      <p:to>
                                        <p:strVal val="visible"/>
                                      </p:to>
                                    </p:set>
                                    <p:anim calcmode="lin" valueType="num">
                                      <p:cBhvr additive="base">
                                        <p:cTn id="39" dur="500"/>
                                        <p:tgtEl>
                                          <p:spTgt spid="9">
                                            <p:txEl>
                                              <p:pRg st="5" end="5"/>
                                            </p:txEl>
                                          </p:spTgt>
                                        </p:tgtEl>
                                        <p:attrNameLst>
                                          <p:attrName>ppt_x</p:attrName>
                                        </p:attrNameLst>
                                      </p:cBhvr>
                                      <p:tavLst>
                                        <p:tav tm="0">
                                          <p:val>
                                            <p:strVal val="#ppt_x+#ppt_w*1.125000"/>
                                          </p:val>
                                        </p:tav>
                                        <p:tav tm="100000">
                                          <p:val>
                                            <p:strVal val="#ppt_x"/>
                                          </p:val>
                                        </p:tav>
                                      </p:tavLst>
                                    </p:anim>
                                    <p:animEffect transition="in" filter="wipe(left)">
                                      <p:cBhvr>
                                        <p:cTn id="40" dur="500"/>
                                        <p:tgtEl>
                                          <p:spTgt spid="9">
                                            <p:txEl>
                                              <p:pRg st="5" end="5"/>
                                            </p:txEl>
                                          </p:spTgt>
                                        </p:tgtEl>
                                      </p:cBhvr>
                                    </p:animEffect>
                                  </p:childTnLst>
                                </p:cTn>
                              </p:par>
                              <p:par>
                                <p:cTn id="41" presetID="12" presetClass="entr" presetSubtype="2" fill="hold" nodeType="withEffect">
                                  <p:stCondLst>
                                    <p:cond delay="0"/>
                                  </p:stCondLst>
                                  <p:childTnLst>
                                    <p:set>
                                      <p:cBhvr>
                                        <p:cTn id="42" dur="1" fill="hold">
                                          <p:stCondLst>
                                            <p:cond delay="0"/>
                                          </p:stCondLst>
                                        </p:cTn>
                                        <p:tgtEl>
                                          <p:spTgt spid="9">
                                            <p:txEl>
                                              <p:pRg st="6" end="6"/>
                                            </p:txEl>
                                          </p:spTgt>
                                        </p:tgtEl>
                                        <p:attrNameLst>
                                          <p:attrName>style.visibility</p:attrName>
                                        </p:attrNameLst>
                                      </p:cBhvr>
                                      <p:to>
                                        <p:strVal val="visible"/>
                                      </p:to>
                                    </p:set>
                                    <p:anim calcmode="lin" valueType="num">
                                      <p:cBhvr additive="base">
                                        <p:cTn id="43" dur="500"/>
                                        <p:tgtEl>
                                          <p:spTgt spid="9">
                                            <p:txEl>
                                              <p:pRg st="6" end="6"/>
                                            </p:txEl>
                                          </p:spTgt>
                                        </p:tgtEl>
                                        <p:attrNameLst>
                                          <p:attrName>ppt_x</p:attrName>
                                        </p:attrNameLst>
                                      </p:cBhvr>
                                      <p:tavLst>
                                        <p:tav tm="0">
                                          <p:val>
                                            <p:strVal val="#ppt_x+#ppt_w*1.125000"/>
                                          </p:val>
                                        </p:tav>
                                        <p:tav tm="100000">
                                          <p:val>
                                            <p:strVal val="#ppt_x"/>
                                          </p:val>
                                        </p:tav>
                                      </p:tavLst>
                                    </p:anim>
                                    <p:animEffect transition="in" filter="wipe(left)">
                                      <p:cBhvr>
                                        <p:cTn id="44" dur="500"/>
                                        <p:tgtEl>
                                          <p:spTgt spid="9">
                                            <p:txEl>
                                              <p:pRg st="6" end="6"/>
                                            </p:txEl>
                                          </p:spTgt>
                                        </p:tgtEl>
                                      </p:cBhvr>
                                    </p:animEffect>
                                  </p:childTnLst>
                                </p:cTn>
                              </p:par>
                              <p:par>
                                <p:cTn id="45" presetID="12" presetClass="entr" presetSubtype="2" fill="hold" nodeType="withEffect">
                                  <p:stCondLst>
                                    <p:cond delay="0"/>
                                  </p:stCondLst>
                                  <p:childTnLst>
                                    <p:set>
                                      <p:cBhvr>
                                        <p:cTn id="46" dur="1" fill="hold">
                                          <p:stCondLst>
                                            <p:cond delay="0"/>
                                          </p:stCondLst>
                                        </p:cTn>
                                        <p:tgtEl>
                                          <p:spTgt spid="9">
                                            <p:txEl>
                                              <p:pRg st="8" end="8"/>
                                            </p:txEl>
                                          </p:spTgt>
                                        </p:tgtEl>
                                        <p:attrNameLst>
                                          <p:attrName>style.visibility</p:attrName>
                                        </p:attrNameLst>
                                      </p:cBhvr>
                                      <p:to>
                                        <p:strVal val="visible"/>
                                      </p:to>
                                    </p:set>
                                    <p:anim calcmode="lin" valueType="num">
                                      <p:cBhvr additive="base">
                                        <p:cTn id="47" dur="500"/>
                                        <p:tgtEl>
                                          <p:spTgt spid="9">
                                            <p:txEl>
                                              <p:pRg st="8" end="8"/>
                                            </p:txEl>
                                          </p:spTgt>
                                        </p:tgtEl>
                                        <p:attrNameLst>
                                          <p:attrName>ppt_x</p:attrName>
                                        </p:attrNameLst>
                                      </p:cBhvr>
                                      <p:tavLst>
                                        <p:tav tm="0">
                                          <p:val>
                                            <p:strVal val="#ppt_x+#ppt_w*1.125000"/>
                                          </p:val>
                                        </p:tav>
                                        <p:tav tm="100000">
                                          <p:val>
                                            <p:strVal val="#ppt_x"/>
                                          </p:val>
                                        </p:tav>
                                      </p:tavLst>
                                    </p:anim>
                                    <p:animEffect transition="in" filter="wipe(left)">
                                      <p:cBhvr>
                                        <p:cTn id="48" dur="500"/>
                                        <p:tgtEl>
                                          <p:spTgt spid="9">
                                            <p:txEl>
                                              <p:pRg st="8" end="8"/>
                                            </p:txEl>
                                          </p:spTgt>
                                        </p:tgtEl>
                                      </p:cBhvr>
                                    </p:animEffect>
                                  </p:childTnLst>
                                </p:cTn>
                              </p:par>
                              <p:par>
                                <p:cTn id="49" presetID="12" presetClass="entr" presetSubtype="2" fill="hold" nodeType="withEffect">
                                  <p:stCondLst>
                                    <p:cond delay="0"/>
                                  </p:stCondLst>
                                  <p:childTnLst>
                                    <p:set>
                                      <p:cBhvr>
                                        <p:cTn id="50" dur="1" fill="hold">
                                          <p:stCondLst>
                                            <p:cond delay="0"/>
                                          </p:stCondLst>
                                        </p:cTn>
                                        <p:tgtEl>
                                          <p:spTgt spid="9">
                                            <p:txEl>
                                              <p:pRg st="9" end="9"/>
                                            </p:txEl>
                                          </p:spTgt>
                                        </p:tgtEl>
                                        <p:attrNameLst>
                                          <p:attrName>style.visibility</p:attrName>
                                        </p:attrNameLst>
                                      </p:cBhvr>
                                      <p:to>
                                        <p:strVal val="visible"/>
                                      </p:to>
                                    </p:set>
                                    <p:anim calcmode="lin" valueType="num">
                                      <p:cBhvr additive="base">
                                        <p:cTn id="51" dur="500"/>
                                        <p:tgtEl>
                                          <p:spTgt spid="9">
                                            <p:txEl>
                                              <p:pRg st="9" end="9"/>
                                            </p:txEl>
                                          </p:spTgt>
                                        </p:tgtEl>
                                        <p:attrNameLst>
                                          <p:attrName>ppt_x</p:attrName>
                                        </p:attrNameLst>
                                      </p:cBhvr>
                                      <p:tavLst>
                                        <p:tav tm="0">
                                          <p:val>
                                            <p:strVal val="#ppt_x+#ppt_w*1.125000"/>
                                          </p:val>
                                        </p:tav>
                                        <p:tav tm="100000">
                                          <p:val>
                                            <p:strVal val="#ppt_x"/>
                                          </p:val>
                                        </p:tav>
                                      </p:tavLst>
                                    </p:anim>
                                    <p:animEffect transition="in" filter="wipe(left)">
                                      <p:cBhvr>
                                        <p:cTn id="52" dur="500"/>
                                        <p:tgtEl>
                                          <p:spTgt spid="9">
                                            <p:txEl>
                                              <p:pRg st="9" end="9"/>
                                            </p:txEl>
                                          </p:spTgt>
                                        </p:tgtEl>
                                      </p:cBhvr>
                                    </p:animEffect>
                                  </p:childTnLst>
                                </p:cTn>
                              </p:par>
                              <p:par>
                                <p:cTn id="53" presetID="12" presetClass="entr" presetSubtype="2" fill="hold" nodeType="withEffect">
                                  <p:stCondLst>
                                    <p:cond delay="0"/>
                                  </p:stCondLst>
                                  <p:childTnLst>
                                    <p:set>
                                      <p:cBhvr>
                                        <p:cTn id="54" dur="1" fill="hold">
                                          <p:stCondLst>
                                            <p:cond delay="0"/>
                                          </p:stCondLst>
                                        </p:cTn>
                                        <p:tgtEl>
                                          <p:spTgt spid="9">
                                            <p:txEl>
                                              <p:pRg st="11" end="11"/>
                                            </p:txEl>
                                          </p:spTgt>
                                        </p:tgtEl>
                                        <p:attrNameLst>
                                          <p:attrName>style.visibility</p:attrName>
                                        </p:attrNameLst>
                                      </p:cBhvr>
                                      <p:to>
                                        <p:strVal val="visible"/>
                                      </p:to>
                                    </p:set>
                                    <p:anim calcmode="lin" valueType="num">
                                      <p:cBhvr additive="base">
                                        <p:cTn id="55" dur="500"/>
                                        <p:tgtEl>
                                          <p:spTgt spid="9">
                                            <p:txEl>
                                              <p:pRg st="11" end="11"/>
                                            </p:txEl>
                                          </p:spTgt>
                                        </p:tgtEl>
                                        <p:attrNameLst>
                                          <p:attrName>ppt_x</p:attrName>
                                        </p:attrNameLst>
                                      </p:cBhvr>
                                      <p:tavLst>
                                        <p:tav tm="0">
                                          <p:val>
                                            <p:strVal val="#ppt_x+#ppt_w*1.125000"/>
                                          </p:val>
                                        </p:tav>
                                        <p:tav tm="100000">
                                          <p:val>
                                            <p:strVal val="#ppt_x"/>
                                          </p:val>
                                        </p:tav>
                                      </p:tavLst>
                                    </p:anim>
                                    <p:animEffect transition="in" filter="wipe(left)">
                                      <p:cBhvr>
                                        <p:cTn id="56" dur="500"/>
                                        <p:tgtEl>
                                          <p:spTgt spid="9">
                                            <p:txEl>
                                              <p:pRg st="11" end="11"/>
                                            </p:txEl>
                                          </p:spTgt>
                                        </p:tgtEl>
                                      </p:cBhvr>
                                    </p:animEffect>
                                  </p:childTnLst>
                                </p:cTn>
                              </p:par>
                              <p:par>
                                <p:cTn id="57" presetID="12" presetClass="entr" presetSubtype="2" fill="hold" nodeType="withEffect">
                                  <p:stCondLst>
                                    <p:cond delay="0"/>
                                  </p:stCondLst>
                                  <p:childTnLst>
                                    <p:set>
                                      <p:cBhvr>
                                        <p:cTn id="58" dur="1" fill="hold">
                                          <p:stCondLst>
                                            <p:cond delay="0"/>
                                          </p:stCondLst>
                                        </p:cTn>
                                        <p:tgtEl>
                                          <p:spTgt spid="9">
                                            <p:txEl>
                                              <p:pRg st="13" end="13"/>
                                            </p:txEl>
                                          </p:spTgt>
                                        </p:tgtEl>
                                        <p:attrNameLst>
                                          <p:attrName>style.visibility</p:attrName>
                                        </p:attrNameLst>
                                      </p:cBhvr>
                                      <p:to>
                                        <p:strVal val="visible"/>
                                      </p:to>
                                    </p:set>
                                    <p:anim calcmode="lin" valueType="num">
                                      <p:cBhvr additive="base">
                                        <p:cTn id="59" dur="500"/>
                                        <p:tgtEl>
                                          <p:spTgt spid="9">
                                            <p:txEl>
                                              <p:pRg st="13" end="13"/>
                                            </p:txEl>
                                          </p:spTgt>
                                        </p:tgtEl>
                                        <p:attrNameLst>
                                          <p:attrName>ppt_x</p:attrName>
                                        </p:attrNameLst>
                                      </p:cBhvr>
                                      <p:tavLst>
                                        <p:tav tm="0">
                                          <p:val>
                                            <p:strVal val="#ppt_x+#ppt_w*1.125000"/>
                                          </p:val>
                                        </p:tav>
                                        <p:tav tm="100000">
                                          <p:val>
                                            <p:strVal val="#ppt_x"/>
                                          </p:val>
                                        </p:tav>
                                      </p:tavLst>
                                    </p:anim>
                                    <p:animEffect transition="in" filter="wipe(left)">
                                      <p:cBhvr>
                                        <p:cTn id="60" dur="500"/>
                                        <p:tgtEl>
                                          <p:spTgt spid="9">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48009">
              <a:schemeClr val="accent4">
                <a:lumMod val="35000"/>
              </a:schemeClr>
            </a:gs>
            <a:gs pos="39000">
              <a:schemeClr val="bg1"/>
            </a:gs>
            <a:gs pos="63000">
              <a:srgbClr val="7030A0">
                <a:lumMod val="86000"/>
              </a:srgbClr>
            </a:gs>
          </a:gsLst>
          <a:lin ang="14400000" scaled="0"/>
          <a:tileRect/>
        </a:gradFill>
        <a:effectLst/>
      </p:bgPr>
    </p:bg>
    <p:spTree>
      <p:nvGrpSpPr>
        <p:cNvPr id="1" name="">
          <a:extLst>
            <a:ext uri="{FF2B5EF4-FFF2-40B4-BE49-F238E27FC236}">
              <a16:creationId xmlns:a16="http://schemas.microsoft.com/office/drawing/2014/main" id="{A5C5E29C-7A72-20BE-5AD9-B53A61CDA924}"/>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7A9389D-7556-D4F9-1D6B-6EA0A9D7D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4CD7AF-74D9-EA90-537A-BEC7C55C88E7}"/>
              </a:ext>
            </a:extLst>
          </p:cNvPr>
          <p:cNvSpPr>
            <a:spLocks noGrp="1"/>
          </p:cNvSpPr>
          <p:nvPr>
            <p:ph type="title"/>
          </p:nvPr>
        </p:nvSpPr>
        <p:spPr>
          <a:xfrm>
            <a:off x="517868" y="657369"/>
            <a:ext cx="8686800" cy="508090"/>
          </a:xfrm>
        </p:spPr>
        <p:txBody>
          <a:bodyPr>
            <a:normAutofit fontScale="90000"/>
          </a:bodyPr>
          <a:lstStyle/>
          <a:p>
            <a:r>
              <a:rPr lang="en-GB" sz="4400"/>
              <a:t>Design and Implementation</a:t>
            </a:r>
          </a:p>
        </p:txBody>
      </p:sp>
      <p:sp>
        <p:nvSpPr>
          <p:cNvPr id="3" name="Content Placeholder 2">
            <a:extLst>
              <a:ext uri="{FF2B5EF4-FFF2-40B4-BE49-F238E27FC236}">
                <a16:creationId xmlns:a16="http://schemas.microsoft.com/office/drawing/2014/main" id="{C0A6122F-74C3-C13B-5EC7-9E44CBDB65A0}"/>
              </a:ext>
            </a:extLst>
          </p:cNvPr>
          <p:cNvSpPr>
            <a:spLocks noGrp="1"/>
          </p:cNvSpPr>
          <p:nvPr>
            <p:ph idx="1"/>
          </p:nvPr>
        </p:nvSpPr>
        <p:spPr>
          <a:xfrm>
            <a:off x="5134471" y="1509499"/>
            <a:ext cx="6966663" cy="5004456"/>
          </a:xfrm>
        </p:spPr>
        <p:txBody>
          <a:bodyPr>
            <a:normAutofit/>
          </a:bodyPr>
          <a:lstStyle/>
          <a:p>
            <a:pPr rtl="0" fontAlgn="base">
              <a:lnSpc>
                <a:spcPct val="100000"/>
              </a:lnSpc>
            </a:pPr>
            <a:r>
              <a:rPr lang="en-GB" b="1">
                <a:solidFill>
                  <a:schemeClr val="accent2">
                    <a:lumMod val="40000"/>
                    <a:lumOff val="60000"/>
                  </a:schemeClr>
                </a:solidFill>
                <a:effectLst/>
              </a:rPr>
              <a:t>How was the product structured, and designed? </a:t>
            </a:r>
          </a:p>
          <a:p>
            <a:pPr rtl="0" fontAlgn="base">
              <a:lnSpc>
                <a:spcPct val="100000"/>
              </a:lnSpc>
            </a:pPr>
            <a:r>
              <a:rPr lang="en-GB" sz="1800" b="0" i="0">
                <a:effectLst/>
              </a:rPr>
              <a:t>The system will allow students to locate and reserve available spaces, check in when they arrive, and release spaces when they're done.</a:t>
            </a:r>
          </a:p>
          <a:p>
            <a:pPr rtl="0" fontAlgn="base">
              <a:lnSpc>
                <a:spcPct val="100000"/>
              </a:lnSpc>
            </a:pPr>
            <a:endParaRPr lang="en-GB" sz="1800">
              <a:effectLst/>
            </a:endParaRPr>
          </a:p>
          <a:p>
            <a:r>
              <a:rPr lang="en-GB" sz="2200" b="1">
                <a:solidFill>
                  <a:schemeClr val="accent2">
                    <a:lumMod val="40000"/>
                    <a:lumOff val="60000"/>
                  </a:schemeClr>
                </a:solidFill>
              </a:rPr>
              <a:t>How was it implemented?</a:t>
            </a:r>
            <a:endParaRPr lang="en-GB" sz="2200" b="1">
              <a:solidFill>
                <a:schemeClr val="accent2">
                  <a:lumMod val="40000"/>
                  <a:lumOff val="60000"/>
                </a:schemeClr>
              </a:solidFill>
              <a:effectLst/>
            </a:endParaRPr>
          </a:p>
          <a:p>
            <a:r>
              <a:rPr lang="en-GB" sz="1900" b="0" i="0">
                <a:effectLst/>
              </a:rPr>
              <a:t>QR code check in or ID scanning for check ins. Each reservation is given a 10-minute grace period. If no check in then the room is made available on the platform to be used by someone else. </a:t>
            </a:r>
          </a:p>
          <a:p>
            <a:r>
              <a:rPr lang="en-GB" sz="1900" b="0" i="0">
                <a:effectLst/>
              </a:rPr>
              <a:t>App or platform with live floor plan of spaces, with time slots of availability, able to filter out different zones like individual pods, quiet zones, group rooms, etc. </a:t>
            </a:r>
            <a:endParaRPr lang="en-GB" sz="1900"/>
          </a:p>
          <a:p>
            <a:r>
              <a:rPr lang="en-GB" sz="1900" b="0" i="0">
                <a:effectLst/>
              </a:rPr>
              <a:t>Invitation links for room bookings with calendar reminders </a:t>
            </a:r>
            <a:endParaRPr lang="en-GB" sz="1900"/>
          </a:p>
        </p:txBody>
      </p:sp>
      <p:sp>
        <p:nvSpPr>
          <p:cNvPr id="10" name="Rectangle 9">
            <a:extLst>
              <a:ext uri="{FF2B5EF4-FFF2-40B4-BE49-F238E27FC236}">
                <a16:creationId xmlns:a16="http://schemas.microsoft.com/office/drawing/2014/main" id="{E95B7A87-B857-EA03-6341-CDDEECB513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0AF10F9-2407-76AB-1664-9286789B76D1}"/>
              </a:ext>
            </a:extLst>
          </p:cNvPr>
          <p:cNvSpPr txBox="1"/>
          <p:nvPr/>
        </p:nvSpPr>
        <p:spPr>
          <a:xfrm>
            <a:off x="7085936" y="231091"/>
            <a:ext cx="2118732" cy="276999"/>
          </a:xfrm>
          <a:prstGeom prst="rect">
            <a:avLst/>
          </a:prstGeom>
          <a:noFill/>
        </p:spPr>
        <p:txBody>
          <a:bodyPr wrap="square" rtlCol="0">
            <a:spAutoFit/>
          </a:bodyPr>
          <a:lstStyle/>
          <a:p>
            <a:r>
              <a:rPr lang="en-GB" sz="1200"/>
              <a:t>Favour</a:t>
            </a:r>
          </a:p>
        </p:txBody>
      </p:sp>
      <p:sp>
        <p:nvSpPr>
          <p:cNvPr id="5" name="TextBox 4">
            <a:extLst>
              <a:ext uri="{FF2B5EF4-FFF2-40B4-BE49-F238E27FC236}">
                <a16:creationId xmlns:a16="http://schemas.microsoft.com/office/drawing/2014/main" id="{554B4ABB-45DB-ABF0-D0AF-EDE80846FF0E}"/>
              </a:ext>
            </a:extLst>
          </p:cNvPr>
          <p:cNvSpPr txBox="1"/>
          <p:nvPr/>
        </p:nvSpPr>
        <p:spPr>
          <a:xfrm>
            <a:off x="5134471" y="231091"/>
            <a:ext cx="1951465" cy="276999"/>
          </a:xfrm>
          <a:prstGeom prst="rect">
            <a:avLst/>
          </a:prstGeom>
          <a:noFill/>
        </p:spPr>
        <p:txBody>
          <a:bodyPr wrap="square" rtlCol="0">
            <a:spAutoFit/>
          </a:bodyPr>
          <a:lstStyle/>
          <a:p>
            <a:r>
              <a:rPr lang="en-GB" sz="1200"/>
              <a:t>Now presenting ;</a:t>
            </a:r>
          </a:p>
        </p:txBody>
      </p:sp>
      <p:sp>
        <p:nvSpPr>
          <p:cNvPr id="6" name="TextBox 5">
            <a:extLst>
              <a:ext uri="{FF2B5EF4-FFF2-40B4-BE49-F238E27FC236}">
                <a16:creationId xmlns:a16="http://schemas.microsoft.com/office/drawing/2014/main" id="{4625DA80-6D67-89A9-9DA6-36200EFA8597}"/>
              </a:ext>
            </a:extLst>
          </p:cNvPr>
          <p:cNvSpPr txBox="1"/>
          <p:nvPr/>
        </p:nvSpPr>
        <p:spPr>
          <a:xfrm>
            <a:off x="517868" y="233571"/>
            <a:ext cx="3337869" cy="276999"/>
          </a:xfrm>
          <a:prstGeom prst="rect">
            <a:avLst/>
          </a:prstGeom>
          <a:noFill/>
        </p:spPr>
        <p:txBody>
          <a:bodyPr wrap="square" rtlCol="0">
            <a:spAutoFit/>
          </a:bodyPr>
          <a:lstStyle/>
          <a:p>
            <a:r>
              <a:rPr lang="en-GB" sz="1200"/>
              <a:t>GROUP  A3_5 TEAM PROJECT 24/25</a:t>
            </a:r>
          </a:p>
        </p:txBody>
      </p:sp>
      <p:pic>
        <p:nvPicPr>
          <p:cNvPr id="13" name="Picture 12" descr="Person using digital pen">
            <a:extLst>
              <a:ext uri="{FF2B5EF4-FFF2-40B4-BE49-F238E27FC236}">
                <a16:creationId xmlns:a16="http://schemas.microsoft.com/office/drawing/2014/main" id="{D10B81A3-00B9-1D69-9A3C-C64DDAEED7EB}"/>
              </a:ext>
            </a:extLst>
          </p:cNvPr>
          <p:cNvPicPr>
            <a:picLocks noChangeAspect="1"/>
          </p:cNvPicPr>
          <p:nvPr/>
        </p:nvPicPr>
        <p:blipFill>
          <a:blip r:embed="rId2">
            <a:alphaModFix amt="85000"/>
          </a:blip>
          <a:stretch>
            <a:fillRect/>
          </a:stretch>
        </p:blipFill>
        <p:spPr>
          <a:xfrm flipH="1">
            <a:off x="0" y="1420927"/>
            <a:ext cx="5082359" cy="4928983"/>
          </a:xfrm>
          <a:prstGeom prst="rect">
            <a:avLst/>
          </a:prstGeom>
          <a:effectLst>
            <a:softEdge rad="113038"/>
          </a:effectLst>
        </p:spPr>
      </p:pic>
    </p:spTree>
    <p:extLst>
      <p:ext uri="{BB962C8B-B14F-4D97-AF65-F5344CB8AC3E}">
        <p14:creationId xmlns:p14="http://schemas.microsoft.com/office/powerpoint/2010/main" val="13347625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2"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ppt_x</p:attrName>
                                        </p:attrNameLst>
                                      </p:cBhvr>
                                      <p:tavLst>
                                        <p:tav tm="0">
                                          <p:val>
                                            <p:strVal val="#ppt_x+#ppt_w*1.125000"/>
                                          </p:val>
                                        </p:tav>
                                        <p:tav tm="100000">
                                          <p:val>
                                            <p:strVal val="#ppt_x"/>
                                          </p:val>
                                        </p:tav>
                                      </p:tavLst>
                                    </p:anim>
                                    <p:animEffect transition="in" filter="wipe(left)">
                                      <p:cBhvr>
                                        <p:cTn id="8" dur="500"/>
                                        <p:tgtEl>
                                          <p:spTgt spid="3">
                                            <p:txEl>
                                              <p:pRg st="0" end="0"/>
                                            </p:txEl>
                                          </p:spTgt>
                                        </p:tgtEl>
                                      </p:cBhvr>
                                    </p:animEffect>
                                  </p:childTnLst>
                                </p:cTn>
                              </p:par>
                              <p:par>
                                <p:cTn id="9" presetID="12" presetClass="entr" presetSubtype="2"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p:tgtEl>
                                          <p:spTgt spid="3">
                                            <p:txEl>
                                              <p:pRg st="1" end="1"/>
                                            </p:txEl>
                                          </p:spTgt>
                                        </p:tgtEl>
                                        <p:attrNameLst>
                                          <p:attrName>ppt_x</p:attrName>
                                        </p:attrNameLst>
                                      </p:cBhvr>
                                      <p:tavLst>
                                        <p:tav tm="0">
                                          <p:val>
                                            <p:strVal val="#ppt_x+#ppt_w*1.125000"/>
                                          </p:val>
                                        </p:tav>
                                        <p:tav tm="100000">
                                          <p:val>
                                            <p:strVal val="#ppt_x"/>
                                          </p:val>
                                        </p:tav>
                                      </p:tavLst>
                                    </p:anim>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2"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additive="base">
                                        <p:cTn id="17" dur="500"/>
                                        <p:tgtEl>
                                          <p:spTgt spid="3">
                                            <p:txEl>
                                              <p:pRg st="3" end="3"/>
                                            </p:txEl>
                                          </p:spTgt>
                                        </p:tgtEl>
                                        <p:attrNameLst>
                                          <p:attrName>ppt_x</p:attrName>
                                        </p:attrNameLst>
                                      </p:cBhvr>
                                      <p:tavLst>
                                        <p:tav tm="0">
                                          <p:val>
                                            <p:strVal val="#ppt_x+#ppt_w*1.125000"/>
                                          </p:val>
                                        </p:tav>
                                        <p:tav tm="100000">
                                          <p:val>
                                            <p:strVal val="#ppt_x"/>
                                          </p:val>
                                        </p:tav>
                                      </p:tavLst>
                                    </p:anim>
                                    <p:animEffect transition="in" filter="wipe(left)">
                                      <p:cBhvr>
                                        <p:cTn id="18" dur="500"/>
                                        <p:tgtEl>
                                          <p:spTgt spid="3">
                                            <p:txEl>
                                              <p:pRg st="3" end="3"/>
                                            </p:txEl>
                                          </p:spTgt>
                                        </p:tgtEl>
                                      </p:cBhvr>
                                    </p:animEffect>
                                  </p:childTnLst>
                                </p:cTn>
                              </p:par>
                              <p:par>
                                <p:cTn id="19" presetID="12" presetClass="entr" presetSubtype="2"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p:tgtEl>
                                          <p:spTgt spid="3">
                                            <p:txEl>
                                              <p:pRg st="4" end="4"/>
                                            </p:txEl>
                                          </p:spTgt>
                                        </p:tgtEl>
                                        <p:attrNameLst>
                                          <p:attrName>ppt_x</p:attrName>
                                        </p:attrNameLst>
                                      </p:cBhvr>
                                      <p:tavLst>
                                        <p:tav tm="0">
                                          <p:val>
                                            <p:strVal val="#ppt_x+#ppt_w*1.125000"/>
                                          </p:val>
                                        </p:tav>
                                        <p:tav tm="100000">
                                          <p:val>
                                            <p:strVal val="#ppt_x"/>
                                          </p:val>
                                        </p:tav>
                                      </p:tavLst>
                                    </p:anim>
                                    <p:animEffect transition="in" filter="wipe(left)">
                                      <p:cBhvr>
                                        <p:cTn id="22" dur="500"/>
                                        <p:tgtEl>
                                          <p:spTgt spid="3">
                                            <p:txEl>
                                              <p:pRg st="4" end="4"/>
                                            </p:txEl>
                                          </p:spTgt>
                                        </p:tgtEl>
                                      </p:cBhvr>
                                    </p:animEffect>
                                  </p:childTnLst>
                                </p:cTn>
                              </p:par>
                              <p:par>
                                <p:cTn id="23" presetID="12" presetClass="entr" presetSubtype="2"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p:tgtEl>
                                          <p:spTgt spid="3">
                                            <p:txEl>
                                              <p:pRg st="5" end="5"/>
                                            </p:txEl>
                                          </p:spTgt>
                                        </p:tgtEl>
                                        <p:attrNameLst>
                                          <p:attrName>ppt_x</p:attrName>
                                        </p:attrNameLst>
                                      </p:cBhvr>
                                      <p:tavLst>
                                        <p:tav tm="0">
                                          <p:val>
                                            <p:strVal val="#ppt_x+#ppt_w*1.125000"/>
                                          </p:val>
                                        </p:tav>
                                        <p:tav tm="100000">
                                          <p:val>
                                            <p:strVal val="#ppt_x"/>
                                          </p:val>
                                        </p:tav>
                                      </p:tavLst>
                                    </p:anim>
                                    <p:animEffect transition="in" filter="wipe(left)">
                                      <p:cBhvr>
                                        <p:cTn id="26" dur="500"/>
                                        <p:tgtEl>
                                          <p:spTgt spid="3">
                                            <p:txEl>
                                              <p:pRg st="5" end="5"/>
                                            </p:txEl>
                                          </p:spTgt>
                                        </p:tgtEl>
                                      </p:cBhvr>
                                    </p:animEffect>
                                  </p:childTnLst>
                                </p:cTn>
                              </p:par>
                              <p:par>
                                <p:cTn id="27" presetID="12" presetClass="entr" presetSubtype="2"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p:tgtEl>
                                          <p:spTgt spid="3">
                                            <p:txEl>
                                              <p:pRg st="6" end="6"/>
                                            </p:txEl>
                                          </p:spTgt>
                                        </p:tgtEl>
                                        <p:attrNameLst>
                                          <p:attrName>ppt_x</p:attrName>
                                        </p:attrNameLst>
                                      </p:cBhvr>
                                      <p:tavLst>
                                        <p:tav tm="0">
                                          <p:val>
                                            <p:strVal val="#ppt_x+#ppt_w*1.125000"/>
                                          </p:val>
                                        </p:tav>
                                        <p:tav tm="100000">
                                          <p:val>
                                            <p:strVal val="#ppt_x"/>
                                          </p:val>
                                        </p:tav>
                                      </p:tavLst>
                                    </p:anim>
                                    <p:animEffect transition="in" filter="wipe(left)">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AAFED3-6600-624C-B086-A7012257F419}"/>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4D6C0DB-A683-922E-C327-FADA8D6E52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2B5C80-8E58-F72C-A0A8-36C4917B6389}"/>
              </a:ext>
            </a:extLst>
          </p:cNvPr>
          <p:cNvSpPr>
            <a:spLocks noGrp="1"/>
          </p:cNvSpPr>
          <p:nvPr>
            <p:ph type="title"/>
          </p:nvPr>
        </p:nvSpPr>
        <p:spPr>
          <a:xfrm>
            <a:off x="534390" y="657369"/>
            <a:ext cx="8686800" cy="508090"/>
          </a:xfrm>
        </p:spPr>
        <p:txBody>
          <a:bodyPr>
            <a:normAutofit fontScale="90000"/>
          </a:bodyPr>
          <a:lstStyle/>
          <a:p>
            <a:r>
              <a:rPr lang="en-GB" sz="4400"/>
              <a:t>The Product</a:t>
            </a:r>
          </a:p>
        </p:txBody>
      </p:sp>
      <p:sp>
        <p:nvSpPr>
          <p:cNvPr id="10" name="Rectangle 9">
            <a:extLst>
              <a:ext uri="{FF2B5EF4-FFF2-40B4-BE49-F238E27FC236}">
                <a16:creationId xmlns:a16="http://schemas.microsoft.com/office/drawing/2014/main" id="{1E18ABA9-68B6-4E07-111B-8039FC51EA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549D7B2-71D2-E649-D125-3D56B981ED3C}"/>
              </a:ext>
            </a:extLst>
          </p:cNvPr>
          <p:cNvSpPr txBox="1"/>
          <p:nvPr/>
        </p:nvSpPr>
        <p:spPr>
          <a:xfrm>
            <a:off x="7085936" y="231091"/>
            <a:ext cx="2118732" cy="276999"/>
          </a:xfrm>
          <a:prstGeom prst="rect">
            <a:avLst/>
          </a:prstGeom>
          <a:noFill/>
        </p:spPr>
        <p:txBody>
          <a:bodyPr wrap="square" rtlCol="0">
            <a:spAutoFit/>
          </a:bodyPr>
          <a:lstStyle/>
          <a:p>
            <a:r>
              <a:rPr lang="en-GB" sz="1200"/>
              <a:t>Cora</a:t>
            </a:r>
          </a:p>
        </p:txBody>
      </p:sp>
      <p:sp>
        <p:nvSpPr>
          <p:cNvPr id="5" name="TextBox 4">
            <a:extLst>
              <a:ext uri="{FF2B5EF4-FFF2-40B4-BE49-F238E27FC236}">
                <a16:creationId xmlns:a16="http://schemas.microsoft.com/office/drawing/2014/main" id="{1BA72FBC-74DC-5FC3-9563-44C4C35AD1AD}"/>
              </a:ext>
            </a:extLst>
          </p:cNvPr>
          <p:cNvSpPr txBox="1"/>
          <p:nvPr/>
        </p:nvSpPr>
        <p:spPr>
          <a:xfrm>
            <a:off x="5134471" y="231091"/>
            <a:ext cx="1951465" cy="276999"/>
          </a:xfrm>
          <a:prstGeom prst="rect">
            <a:avLst/>
          </a:prstGeom>
          <a:noFill/>
        </p:spPr>
        <p:txBody>
          <a:bodyPr wrap="square" rtlCol="0">
            <a:spAutoFit/>
          </a:bodyPr>
          <a:lstStyle/>
          <a:p>
            <a:r>
              <a:rPr lang="en-GB" sz="1200"/>
              <a:t>Now presenting ;</a:t>
            </a:r>
          </a:p>
        </p:txBody>
      </p:sp>
      <p:sp>
        <p:nvSpPr>
          <p:cNvPr id="6" name="TextBox 5">
            <a:extLst>
              <a:ext uri="{FF2B5EF4-FFF2-40B4-BE49-F238E27FC236}">
                <a16:creationId xmlns:a16="http://schemas.microsoft.com/office/drawing/2014/main" id="{9E14AB88-498C-EB99-7493-A9689F54FEE2}"/>
              </a:ext>
            </a:extLst>
          </p:cNvPr>
          <p:cNvSpPr txBox="1"/>
          <p:nvPr/>
        </p:nvSpPr>
        <p:spPr>
          <a:xfrm>
            <a:off x="517868" y="233571"/>
            <a:ext cx="3337869" cy="276999"/>
          </a:xfrm>
          <a:prstGeom prst="rect">
            <a:avLst/>
          </a:prstGeom>
          <a:noFill/>
        </p:spPr>
        <p:txBody>
          <a:bodyPr wrap="square" rtlCol="0">
            <a:spAutoFit/>
          </a:bodyPr>
          <a:lstStyle/>
          <a:p>
            <a:r>
              <a:rPr lang="en-GB" sz="1200"/>
              <a:t>GROUP  A3_5 TEAM PROJECT 24/25</a:t>
            </a:r>
          </a:p>
        </p:txBody>
      </p:sp>
      <p:pic>
        <p:nvPicPr>
          <p:cNvPr id="11" name="Content Placeholder 10">
            <a:extLst>
              <a:ext uri="{FF2B5EF4-FFF2-40B4-BE49-F238E27FC236}">
                <a16:creationId xmlns:a16="http://schemas.microsoft.com/office/drawing/2014/main" id="{F7D073C6-68B0-357E-C491-1569162FC9E4}"/>
              </a:ext>
            </a:extLst>
          </p:cNvPr>
          <p:cNvPicPr>
            <a:picLocks noGrp="1" noChangeAspect="1"/>
          </p:cNvPicPr>
          <p:nvPr>
            <p:ph idx="1"/>
          </p:nvPr>
        </p:nvPicPr>
        <p:blipFill>
          <a:blip r:embed="rId3"/>
          <a:stretch>
            <a:fillRect/>
          </a:stretch>
        </p:blipFill>
        <p:spPr>
          <a:xfrm>
            <a:off x="97068" y="1376266"/>
            <a:ext cx="8221612" cy="4677062"/>
          </a:xfrm>
        </p:spPr>
      </p:pic>
      <p:pic>
        <p:nvPicPr>
          <p:cNvPr id="16" name="Picture 15">
            <a:extLst>
              <a:ext uri="{FF2B5EF4-FFF2-40B4-BE49-F238E27FC236}">
                <a16:creationId xmlns:a16="http://schemas.microsoft.com/office/drawing/2014/main" id="{123B3082-5D14-BDF2-A6FE-C800E1D5E164}"/>
              </a:ext>
            </a:extLst>
          </p:cNvPr>
          <p:cNvPicPr>
            <a:picLocks noChangeAspect="1"/>
          </p:cNvPicPr>
          <p:nvPr/>
        </p:nvPicPr>
        <p:blipFill>
          <a:blip r:embed="rId4"/>
          <a:stretch>
            <a:fillRect/>
          </a:stretch>
        </p:blipFill>
        <p:spPr>
          <a:xfrm>
            <a:off x="92521" y="1497501"/>
            <a:ext cx="7903932" cy="4476835"/>
          </a:xfrm>
          <a:prstGeom prst="rect">
            <a:avLst/>
          </a:prstGeom>
        </p:spPr>
      </p:pic>
      <p:pic>
        <p:nvPicPr>
          <p:cNvPr id="17" name="Picture 16">
            <a:extLst>
              <a:ext uri="{FF2B5EF4-FFF2-40B4-BE49-F238E27FC236}">
                <a16:creationId xmlns:a16="http://schemas.microsoft.com/office/drawing/2014/main" id="{4787847A-9D8F-784D-680A-B5EEB51C9A7E}"/>
              </a:ext>
            </a:extLst>
          </p:cNvPr>
          <p:cNvPicPr>
            <a:picLocks noChangeAspect="1"/>
          </p:cNvPicPr>
          <p:nvPr/>
        </p:nvPicPr>
        <p:blipFill>
          <a:blip r:embed="rId5"/>
          <a:stretch>
            <a:fillRect/>
          </a:stretch>
        </p:blipFill>
        <p:spPr>
          <a:xfrm>
            <a:off x="247403" y="1930960"/>
            <a:ext cx="7951398" cy="4524701"/>
          </a:xfrm>
          <a:prstGeom prst="rect">
            <a:avLst/>
          </a:prstGeom>
        </p:spPr>
      </p:pic>
      <p:pic>
        <p:nvPicPr>
          <p:cNvPr id="18" name="Picture 17">
            <a:extLst>
              <a:ext uri="{FF2B5EF4-FFF2-40B4-BE49-F238E27FC236}">
                <a16:creationId xmlns:a16="http://schemas.microsoft.com/office/drawing/2014/main" id="{72AC1E03-0E18-3F19-3C1C-83DE90076CD3}"/>
              </a:ext>
            </a:extLst>
          </p:cNvPr>
          <p:cNvPicPr>
            <a:picLocks noChangeAspect="1"/>
          </p:cNvPicPr>
          <p:nvPr/>
        </p:nvPicPr>
        <p:blipFill>
          <a:blip r:embed="rId6"/>
          <a:stretch>
            <a:fillRect/>
          </a:stretch>
        </p:blipFill>
        <p:spPr>
          <a:xfrm>
            <a:off x="4181346" y="771091"/>
            <a:ext cx="3170997" cy="5994738"/>
          </a:xfrm>
          <a:prstGeom prst="rect">
            <a:avLst/>
          </a:prstGeom>
        </p:spPr>
      </p:pic>
      <p:pic>
        <p:nvPicPr>
          <p:cNvPr id="19" name="Picture 18">
            <a:extLst>
              <a:ext uri="{FF2B5EF4-FFF2-40B4-BE49-F238E27FC236}">
                <a16:creationId xmlns:a16="http://schemas.microsoft.com/office/drawing/2014/main" id="{C2AEF395-932E-6FDC-AF97-B37ADF666551}"/>
              </a:ext>
            </a:extLst>
          </p:cNvPr>
          <p:cNvPicPr>
            <a:picLocks noChangeAspect="1"/>
          </p:cNvPicPr>
          <p:nvPr/>
        </p:nvPicPr>
        <p:blipFill>
          <a:blip r:embed="rId7"/>
          <a:srcRect l="11621" r="14881"/>
          <a:stretch/>
        </p:blipFill>
        <p:spPr>
          <a:xfrm>
            <a:off x="873898" y="2046710"/>
            <a:ext cx="6112118" cy="4719120"/>
          </a:xfrm>
          <a:prstGeom prst="rect">
            <a:avLst/>
          </a:prstGeom>
        </p:spPr>
      </p:pic>
      <p:sp>
        <p:nvSpPr>
          <p:cNvPr id="9" name="TextBox 8">
            <a:extLst>
              <a:ext uri="{FF2B5EF4-FFF2-40B4-BE49-F238E27FC236}">
                <a16:creationId xmlns:a16="http://schemas.microsoft.com/office/drawing/2014/main" id="{1DC88945-2ACD-07EA-55B5-5AF5BC9CFEDC}"/>
              </a:ext>
            </a:extLst>
          </p:cNvPr>
          <p:cNvSpPr txBox="1"/>
          <p:nvPr/>
        </p:nvSpPr>
        <p:spPr>
          <a:xfrm>
            <a:off x="8559989" y="1154789"/>
            <a:ext cx="31709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latin typeface="__styreneB_820c23"/>
              </a:rPr>
              <a:t>Home page</a:t>
            </a:r>
            <a:endParaRPr lang="en-US"/>
          </a:p>
        </p:txBody>
      </p:sp>
      <p:sp>
        <p:nvSpPr>
          <p:cNvPr id="3" name="TextBox 2">
            <a:extLst>
              <a:ext uri="{FF2B5EF4-FFF2-40B4-BE49-F238E27FC236}">
                <a16:creationId xmlns:a16="http://schemas.microsoft.com/office/drawing/2014/main" id="{B17446AF-9A5E-91BD-B54B-0162127AF8E8}"/>
              </a:ext>
            </a:extLst>
          </p:cNvPr>
          <p:cNvSpPr txBox="1"/>
          <p:nvPr/>
        </p:nvSpPr>
        <p:spPr>
          <a:xfrm>
            <a:off x="8495368" y="2051387"/>
            <a:ext cx="330023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AF9F5"/>
                </a:solidFill>
                <a:latin typeface="__styreneB_820c23"/>
              </a:rPr>
              <a:t>Future bookings page</a:t>
            </a:r>
            <a:endParaRPr lang="en-US"/>
          </a:p>
        </p:txBody>
      </p:sp>
      <p:sp>
        <p:nvSpPr>
          <p:cNvPr id="7" name="TextBox 6">
            <a:extLst>
              <a:ext uri="{FF2B5EF4-FFF2-40B4-BE49-F238E27FC236}">
                <a16:creationId xmlns:a16="http://schemas.microsoft.com/office/drawing/2014/main" id="{ED6EB669-69DB-4C01-2321-45105F41A639}"/>
              </a:ext>
            </a:extLst>
          </p:cNvPr>
          <p:cNvSpPr txBox="1"/>
          <p:nvPr/>
        </p:nvSpPr>
        <p:spPr>
          <a:xfrm>
            <a:off x="8545519" y="2974717"/>
            <a:ext cx="309788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AF9F5"/>
                </a:solidFill>
                <a:latin typeface="__styreneB_820c23"/>
              </a:rPr>
              <a:t>Past bookings page</a:t>
            </a:r>
            <a:endParaRPr lang="en-US"/>
          </a:p>
        </p:txBody>
      </p:sp>
      <p:sp>
        <p:nvSpPr>
          <p:cNvPr id="12" name="TextBox 11">
            <a:extLst>
              <a:ext uri="{FF2B5EF4-FFF2-40B4-BE49-F238E27FC236}">
                <a16:creationId xmlns:a16="http://schemas.microsoft.com/office/drawing/2014/main" id="{58B35E4F-D7B2-81F1-0EC6-D0BFD8BC59F5}"/>
              </a:ext>
            </a:extLst>
          </p:cNvPr>
          <p:cNvSpPr txBox="1"/>
          <p:nvPr/>
        </p:nvSpPr>
        <p:spPr>
          <a:xfrm>
            <a:off x="8469014" y="3924842"/>
            <a:ext cx="34966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AF9F5"/>
                </a:solidFill>
                <a:latin typeface="__styreneB_820c23"/>
              </a:rPr>
              <a:t>B</a:t>
            </a:r>
            <a:r>
              <a:rPr lang="en-US" err="1">
                <a:solidFill>
                  <a:srgbClr val="FAF9F5"/>
                </a:solidFill>
                <a:latin typeface="__styreneB_820c23"/>
              </a:rPr>
              <a:t>ooking</a:t>
            </a:r>
            <a:r>
              <a:rPr lang="en-US">
                <a:solidFill>
                  <a:srgbClr val="FAF9F5"/>
                </a:solidFill>
                <a:latin typeface="__styreneB_820c23"/>
              </a:rPr>
              <a:t> confirmation</a:t>
            </a:r>
            <a:r>
              <a:rPr lang="en-GB">
                <a:solidFill>
                  <a:srgbClr val="FAF9F5"/>
                </a:solidFill>
                <a:latin typeface="__styreneB_820c23"/>
              </a:rPr>
              <a:t> page</a:t>
            </a:r>
            <a:endParaRPr lang="en-US"/>
          </a:p>
        </p:txBody>
      </p:sp>
      <p:sp>
        <p:nvSpPr>
          <p:cNvPr id="13" name="TextBox 12">
            <a:extLst>
              <a:ext uri="{FF2B5EF4-FFF2-40B4-BE49-F238E27FC236}">
                <a16:creationId xmlns:a16="http://schemas.microsoft.com/office/drawing/2014/main" id="{6D7D2C5F-EEA5-C1E7-EC5F-FFFA21CFEDA3}"/>
              </a:ext>
            </a:extLst>
          </p:cNvPr>
          <p:cNvSpPr txBox="1"/>
          <p:nvPr/>
        </p:nvSpPr>
        <p:spPr>
          <a:xfrm>
            <a:off x="8486295" y="4848172"/>
            <a:ext cx="315711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AF9F5"/>
                </a:solidFill>
                <a:latin typeface="__styreneB_820c23"/>
              </a:rPr>
              <a:t>Booking page</a:t>
            </a:r>
            <a:endParaRPr lang="en-US"/>
          </a:p>
        </p:txBody>
      </p:sp>
      <p:pic>
        <p:nvPicPr>
          <p:cNvPr id="15" name="Picture 14">
            <a:extLst>
              <a:ext uri="{FF2B5EF4-FFF2-40B4-BE49-F238E27FC236}">
                <a16:creationId xmlns:a16="http://schemas.microsoft.com/office/drawing/2014/main" id="{D09EE4AE-5433-B4BF-03B6-523B3B7D18F3}"/>
              </a:ext>
            </a:extLst>
          </p:cNvPr>
          <p:cNvPicPr>
            <a:picLocks noChangeAspect="1"/>
          </p:cNvPicPr>
          <p:nvPr/>
        </p:nvPicPr>
        <p:blipFill>
          <a:blip r:embed="rId8"/>
          <a:stretch>
            <a:fillRect/>
          </a:stretch>
        </p:blipFill>
        <p:spPr>
          <a:xfrm>
            <a:off x="1071973" y="1634006"/>
            <a:ext cx="6485531" cy="4495414"/>
          </a:xfrm>
          <a:prstGeom prst="rect">
            <a:avLst/>
          </a:prstGeom>
        </p:spPr>
      </p:pic>
      <p:sp>
        <p:nvSpPr>
          <p:cNvPr id="21" name="TextBox 20">
            <a:extLst>
              <a:ext uri="{FF2B5EF4-FFF2-40B4-BE49-F238E27FC236}">
                <a16:creationId xmlns:a16="http://schemas.microsoft.com/office/drawing/2014/main" id="{914AFEC5-6848-568F-0C7C-A7F6EE13EAE0}"/>
              </a:ext>
            </a:extLst>
          </p:cNvPr>
          <p:cNvSpPr txBox="1"/>
          <p:nvPr/>
        </p:nvSpPr>
        <p:spPr>
          <a:xfrm>
            <a:off x="5184115" y="2518372"/>
            <a:ext cx="1828800" cy="1828800"/>
          </a:xfrm>
          <a:prstGeom prst="rect">
            <a:avLst/>
          </a:prstGeom>
          <a:noFill/>
        </p:spPr>
        <p:txBody>
          <a:bodyPr wrap="square" rtlCol="0">
            <a:spAutoFit/>
          </a:bodyPr>
          <a:lstStyle/>
          <a:p>
            <a:pPr algn="l"/>
            <a:endParaRPr lang="en-US"/>
          </a:p>
        </p:txBody>
      </p:sp>
      <p:sp>
        <p:nvSpPr>
          <p:cNvPr id="22" name="TextBox 21">
            <a:extLst>
              <a:ext uri="{FF2B5EF4-FFF2-40B4-BE49-F238E27FC236}">
                <a16:creationId xmlns:a16="http://schemas.microsoft.com/office/drawing/2014/main" id="{50E01A4B-4C26-9B0D-DF5F-DEB935A8C63F}"/>
              </a:ext>
            </a:extLst>
          </p:cNvPr>
          <p:cNvSpPr txBox="1"/>
          <p:nvPr/>
        </p:nvSpPr>
        <p:spPr>
          <a:xfrm>
            <a:off x="8495368" y="5703211"/>
            <a:ext cx="2278995" cy="369332"/>
          </a:xfrm>
          <a:prstGeom prst="rect">
            <a:avLst/>
          </a:prstGeom>
          <a:noFill/>
        </p:spPr>
        <p:txBody>
          <a:bodyPr wrap="square" rtlCol="0">
            <a:spAutoFit/>
          </a:bodyPr>
          <a:lstStyle/>
          <a:p>
            <a:pPr algn="l"/>
            <a:r>
              <a:rPr lang="en-GB"/>
              <a:t>Live map</a:t>
            </a:r>
            <a:endParaRPr lang="en-US"/>
          </a:p>
        </p:txBody>
      </p:sp>
    </p:spTree>
    <p:extLst>
      <p:ext uri="{BB962C8B-B14F-4D97-AF65-F5344CB8AC3E}">
        <p14:creationId xmlns:p14="http://schemas.microsoft.com/office/powerpoint/2010/main" val="37277227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2" fill="hold" nodeType="clickEffect">
                                  <p:stCondLst>
                                    <p:cond delay="0"/>
                                  </p:stCondLst>
                                  <p:childTnLst>
                                    <p:anim calcmode="lin" valueType="num">
                                      <p:cBhvr additive="base">
                                        <p:cTn id="16" dur="500"/>
                                        <p:tgtEl>
                                          <p:spTgt spid="11"/>
                                        </p:tgtEl>
                                        <p:attrNameLst>
                                          <p:attrName>ppt_x</p:attrName>
                                        </p:attrNameLst>
                                      </p:cBhvr>
                                      <p:tavLst>
                                        <p:tav tm="0">
                                          <p:val>
                                            <p:strVal val="ppt_x"/>
                                          </p:val>
                                        </p:tav>
                                        <p:tav tm="100000">
                                          <p:val>
                                            <p:strVal val="1+ppt_w/2"/>
                                          </p:val>
                                        </p:tav>
                                      </p:tavLst>
                                    </p:anim>
                                    <p:anim calcmode="lin" valueType="num">
                                      <p:cBhvr additive="base">
                                        <p:cTn id="17" dur="500"/>
                                        <p:tgtEl>
                                          <p:spTgt spid="11"/>
                                        </p:tgtEl>
                                        <p:attrNameLst>
                                          <p:attrName>ppt_y</p:attrName>
                                        </p:attrNameLst>
                                      </p:cBhvr>
                                      <p:tavLst>
                                        <p:tav tm="0">
                                          <p:val>
                                            <p:strVal val="ppt_y"/>
                                          </p:val>
                                        </p:tav>
                                        <p:tav tm="100000">
                                          <p:val>
                                            <p:strVal val="ppt_y"/>
                                          </p:val>
                                        </p:tav>
                                      </p:tavLst>
                                    </p:anim>
                                    <p:set>
                                      <p:cBhvr>
                                        <p:cTn id="18" dur="1" fill="hold">
                                          <p:stCondLst>
                                            <p:cond delay="499"/>
                                          </p:stCondLst>
                                        </p:cTn>
                                        <p:tgtEl>
                                          <p:spTgt spid="11"/>
                                        </p:tgtEl>
                                        <p:attrNameLst>
                                          <p:attrName>style.visibility</p:attrName>
                                        </p:attrNameLst>
                                      </p:cBhvr>
                                      <p:to>
                                        <p:strVal val="hidden"/>
                                      </p:to>
                                    </p:set>
                                  </p:childTnLst>
                                </p:cTn>
                              </p:par>
                              <p:par>
                                <p:cTn id="19" presetID="2" presetClass="exit" presetSubtype="2" fill="hold" grpId="1" nodeType="withEffect">
                                  <p:stCondLst>
                                    <p:cond delay="0"/>
                                  </p:stCondLst>
                                  <p:childTnLst>
                                    <p:anim calcmode="lin" valueType="num">
                                      <p:cBhvr additive="base">
                                        <p:cTn id="20" dur="500"/>
                                        <p:tgtEl>
                                          <p:spTgt spid="9"/>
                                        </p:tgtEl>
                                        <p:attrNameLst>
                                          <p:attrName>ppt_x</p:attrName>
                                        </p:attrNameLst>
                                      </p:cBhvr>
                                      <p:tavLst>
                                        <p:tav tm="0">
                                          <p:val>
                                            <p:strVal val="ppt_x"/>
                                          </p:val>
                                        </p:tav>
                                        <p:tav tm="100000">
                                          <p:val>
                                            <p:strVal val="1+ppt_w/2"/>
                                          </p:val>
                                        </p:tav>
                                      </p:tavLst>
                                    </p:anim>
                                    <p:anim calcmode="lin" valueType="num">
                                      <p:cBhvr additive="base">
                                        <p:cTn id="21" dur="500"/>
                                        <p:tgtEl>
                                          <p:spTgt spid="9"/>
                                        </p:tgtEl>
                                        <p:attrNameLst>
                                          <p:attrName>ppt_y</p:attrName>
                                        </p:attrNameLst>
                                      </p:cBhvr>
                                      <p:tavLst>
                                        <p:tav tm="0">
                                          <p:val>
                                            <p:strVal val="ppt_y"/>
                                          </p:val>
                                        </p:tav>
                                        <p:tav tm="100000">
                                          <p:val>
                                            <p:strVal val="ppt_y"/>
                                          </p:val>
                                        </p:tav>
                                      </p:tavLst>
                                    </p:anim>
                                    <p:set>
                                      <p:cBhvr>
                                        <p:cTn id="22" dur="1" fill="hold">
                                          <p:stCondLst>
                                            <p:cond delay="499"/>
                                          </p:stCondLst>
                                        </p:cTn>
                                        <p:tgtEl>
                                          <p:spTgt spid="9"/>
                                        </p:tgtEl>
                                        <p:attrNameLst>
                                          <p:attrName>style.visibility</p:attrName>
                                        </p:attrNameLst>
                                      </p:cBhvr>
                                      <p:to>
                                        <p:strVal val="hidden"/>
                                      </p:to>
                                    </p:set>
                                  </p:childTnLst>
                                </p:cTn>
                              </p:par>
                              <p:par>
                                <p:cTn id="23" presetID="2" presetClass="entr" presetSubtype="8"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additive="base">
                                        <p:cTn id="25" dur="500" fill="hold"/>
                                        <p:tgtEl>
                                          <p:spTgt spid="16"/>
                                        </p:tgtEl>
                                        <p:attrNameLst>
                                          <p:attrName>ppt_x</p:attrName>
                                        </p:attrNameLst>
                                      </p:cBhvr>
                                      <p:tavLst>
                                        <p:tav tm="0">
                                          <p:val>
                                            <p:strVal val="0-#ppt_w/2"/>
                                          </p:val>
                                        </p:tav>
                                        <p:tav tm="100000">
                                          <p:val>
                                            <p:strVal val="#ppt_x"/>
                                          </p:val>
                                        </p:tav>
                                      </p:tavLst>
                                    </p:anim>
                                    <p:anim calcmode="lin" valueType="num">
                                      <p:cBhvr additive="base">
                                        <p:cTn id="26" dur="500" fill="hold"/>
                                        <p:tgtEl>
                                          <p:spTgt spid="16"/>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500" fill="hold"/>
                                        <p:tgtEl>
                                          <p:spTgt spid="3"/>
                                        </p:tgtEl>
                                        <p:attrNameLst>
                                          <p:attrName>ppt_x</p:attrName>
                                        </p:attrNameLst>
                                      </p:cBhvr>
                                      <p:tavLst>
                                        <p:tav tm="0">
                                          <p:val>
                                            <p:strVal val="0-#ppt_w/2"/>
                                          </p:val>
                                        </p:tav>
                                        <p:tav tm="100000">
                                          <p:val>
                                            <p:strVal val="#ppt_x"/>
                                          </p:val>
                                        </p:tav>
                                      </p:tavLst>
                                    </p:anim>
                                    <p:anim calcmode="lin" valueType="num">
                                      <p:cBhvr additive="base">
                                        <p:cTn id="30"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xit" presetSubtype="2" fill="hold" nodeType="clickEffect">
                                  <p:stCondLst>
                                    <p:cond delay="0"/>
                                  </p:stCondLst>
                                  <p:childTnLst>
                                    <p:anim calcmode="lin" valueType="num">
                                      <p:cBhvr additive="base">
                                        <p:cTn id="34" dur="500"/>
                                        <p:tgtEl>
                                          <p:spTgt spid="16"/>
                                        </p:tgtEl>
                                        <p:attrNameLst>
                                          <p:attrName>ppt_x</p:attrName>
                                        </p:attrNameLst>
                                      </p:cBhvr>
                                      <p:tavLst>
                                        <p:tav tm="0">
                                          <p:val>
                                            <p:strVal val="ppt_x"/>
                                          </p:val>
                                        </p:tav>
                                        <p:tav tm="100000">
                                          <p:val>
                                            <p:strVal val="1+ppt_w/2"/>
                                          </p:val>
                                        </p:tav>
                                      </p:tavLst>
                                    </p:anim>
                                    <p:anim calcmode="lin" valueType="num">
                                      <p:cBhvr additive="base">
                                        <p:cTn id="35" dur="500"/>
                                        <p:tgtEl>
                                          <p:spTgt spid="16"/>
                                        </p:tgtEl>
                                        <p:attrNameLst>
                                          <p:attrName>ppt_y</p:attrName>
                                        </p:attrNameLst>
                                      </p:cBhvr>
                                      <p:tavLst>
                                        <p:tav tm="0">
                                          <p:val>
                                            <p:strVal val="ppt_y"/>
                                          </p:val>
                                        </p:tav>
                                        <p:tav tm="100000">
                                          <p:val>
                                            <p:strVal val="ppt_y"/>
                                          </p:val>
                                        </p:tav>
                                      </p:tavLst>
                                    </p:anim>
                                    <p:set>
                                      <p:cBhvr>
                                        <p:cTn id="36" dur="1" fill="hold">
                                          <p:stCondLst>
                                            <p:cond delay="499"/>
                                          </p:stCondLst>
                                        </p:cTn>
                                        <p:tgtEl>
                                          <p:spTgt spid="16"/>
                                        </p:tgtEl>
                                        <p:attrNameLst>
                                          <p:attrName>style.visibility</p:attrName>
                                        </p:attrNameLst>
                                      </p:cBhvr>
                                      <p:to>
                                        <p:strVal val="hidden"/>
                                      </p:to>
                                    </p:set>
                                  </p:childTnLst>
                                </p:cTn>
                              </p:par>
                              <p:par>
                                <p:cTn id="37" presetID="2" presetClass="exit" presetSubtype="2" fill="hold" grpId="1" nodeType="withEffect">
                                  <p:stCondLst>
                                    <p:cond delay="0"/>
                                  </p:stCondLst>
                                  <p:childTnLst>
                                    <p:anim calcmode="lin" valueType="num">
                                      <p:cBhvr additive="base">
                                        <p:cTn id="38" dur="500"/>
                                        <p:tgtEl>
                                          <p:spTgt spid="3"/>
                                        </p:tgtEl>
                                        <p:attrNameLst>
                                          <p:attrName>ppt_x</p:attrName>
                                        </p:attrNameLst>
                                      </p:cBhvr>
                                      <p:tavLst>
                                        <p:tav tm="0">
                                          <p:val>
                                            <p:strVal val="ppt_x"/>
                                          </p:val>
                                        </p:tav>
                                        <p:tav tm="100000">
                                          <p:val>
                                            <p:strVal val="1+ppt_w/2"/>
                                          </p:val>
                                        </p:tav>
                                      </p:tavLst>
                                    </p:anim>
                                    <p:anim calcmode="lin" valueType="num">
                                      <p:cBhvr additive="base">
                                        <p:cTn id="39" dur="500"/>
                                        <p:tgtEl>
                                          <p:spTgt spid="3"/>
                                        </p:tgtEl>
                                        <p:attrNameLst>
                                          <p:attrName>ppt_y</p:attrName>
                                        </p:attrNameLst>
                                      </p:cBhvr>
                                      <p:tavLst>
                                        <p:tav tm="0">
                                          <p:val>
                                            <p:strVal val="ppt_y"/>
                                          </p:val>
                                        </p:tav>
                                        <p:tav tm="100000">
                                          <p:val>
                                            <p:strVal val="ppt_y"/>
                                          </p:val>
                                        </p:tav>
                                      </p:tavLst>
                                    </p:anim>
                                    <p:set>
                                      <p:cBhvr>
                                        <p:cTn id="40" dur="1" fill="hold">
                                          <p:stCondLst>
                                            <p:cond delay="499"/>
                                          </p:stCondLst>
                                        </p:cTn>
                                        <p:tgtEl>
                                          <p:spTgt spid="3"/>
                                        </p:tgtEl>
                                        <p:attrNameLst>
                                          <p:attrName>style.visibility</p:attrName>
                                        </p:attrNameLst>
                                      </p:cBhvr>
                                      <p:to>
                                        <p:strVal val="hidden"/>
                                      </p:to>
                                    </p:set>
                                  </p:childTnLst>
                                </p:cTn>
                              </p:par>
                              <p:par>
                                <p:cTn id="41" presetID="2" presetClass="entr" presetSubtype="8" fill="hold" nodeType="with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fill="hold"/>
                                        <p:tgtEl>
                                          <p:spTgt spid="17"/>
                                        </p:tgtEl>
                                        <p:attrNameLst>
                                          <p:attrName>ppt_x</p:attrName>
                                        </p:attrNameLst>
                                      </p:cBhvr>
                                      <p:tavLst>
                                        <p:tav tm="0">
                                          <p:val>
                                            <p:strVal val="0-#ppt_w/2"/>
                                          </p:val>
                                        </p:tav>
                                        <p:tav tm="100000">
                                          <p:val>
                                            <p:strVal val="#ppt_x"/>
                                          </p:val>
                                        </p:tav>
                                      </p:tavLst>
                                    </p:anim>
                                    <p:anim calcmode="lin" valueType="num">
                                      <p:cBhvr additive="base">
                                        <p:cTn id="44" dur="500" fill="hold"/>
                                        <p:tgtEl>
                                          <p:spTgt spid="17"/>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additive="base">
                                        <p:cTn id="47" dur="500" fill="hold"/>
                                        <p:tgtEl>
                                          <p:spTgt spid="7"/>
                                        </p:tgtEl>
                                        <p:attrNameLst>
                                          <p:attrName>ppt_x</p:attrName>
                                        </p:attrNameLst>
                                      </p:cBhvr>
                                      <p:tavLst>
                                        <p:tav tm="0">
                                          <p:val>
                                            <p:strVal val="0-#ppt_w/2"/>
                                          </p:val>
                                        </p:tav>
                                        <p:tav tm="100000">
                                          <p:val>
                                            <p:strVal val="#ppt_x"/>
                                          </p:val>
                                        </p:tav>
                                      </p:tavLst>
                                    </p:anim>
                                    <p:anim calcmode="lin" valueType="num">
                                      <p:cBhvr additive="base">
                                        <p:cTn id="4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xit" presetSubtype="2" fill="hold" nodeType="clickEffect">
                                  <p:stCondLst>
                                    <p:cond delay="0"/>
                                  </p:stCondLst>
                                  <p:childTnLst>
                                    <p:anim calcmode="lin" valueType="num">
                                      <p:cBhvr additive="base">
                                        <p:cTn id="52" dur="500"/>
                                        <p:tgtEl>
                                          <p:spTgt spid="17"/>
                                        </p:tgtEl>
                                        <p:attrNameLst>
                                          <p:attrName>ppt_x</p:attrName>
                                        </p:attrNameLst>
                                      </p:cBhvr>
                                      <p:tavLst>
                                        <p:tav tm="0">
                                          <p:val>
                                            <p:strVal val="ppt_x"/>
                                          </p:val>
                                        </p:tav>
                                        <p:tav tm="100000">
                                          <p:val>
                                            <p:strVal val="1+ppt_w/2"/>
                                          </p:val>
                                        </p:tav>
                                      </p:tavLst>
                                    </p:anim>
                                    <p:anim calcmode="lin" valueType="num">
                                      <p:cBhvr additive="base">
                                        <p:cTn id="53" dur="500"/>
                                        <p:tgtEl>
                                          <p:spTgt spid="17"/>
                                        </p:tgtEl>
                                        <p:attrNameLst>
                                          <p:attrName>ppt_y</p:attrName>
                                        </p:attrNameLst>
                                      </p:cBhvr>
                                      <p:tavLst>
                                        <p:tav tm="0">
                                          <p:val>
                                            <p:strVal val="ppt_y"/>
                                          </p:val>
                                        </p:tav>
                                        <p:tav tm="100000">
                                          <p:val>
                                            <p:strVal val="ppt_y"/>
                                          </p:val>
                                        </p:tav>
                                      </p:tavLst>
                                    </p:anim>
                                    <p:set>
                                      <p:cBhvr>
                                        <p:cTn id="54" dur="1" fill="hold">
                                          <p:stCondLst>
                                            <p:cond delay="499"/>
                                          </p:stCondLst>
                                        </p:cTn>
                                        <p:tgtEl>
                                          <p:spTgt spid="17"/>
                                        </p:tgtEl>
                                        <p:attrNameLst>
                                          <p:attrName>style.visibility</p:attrName>
                                        </p:attrNameLst>
                                      </p:cBhvr>
                                      <p:to>
                                        <p:strVal val="hidden"/>
                                      </p:to>
                                    </p:set>
                                  </p:childTnLst>
                                </p:cTn>
                              </p:par>
                              <p:par>
                                <p:cTn id="55" presetID="2" presetClass="exit" presetSubtype="2" fill="hold" grpId="1" nodeType="withEffect">
                                  <p:stCondLst>
                                    <p:cond delay="0"/>
                                  </p:stCondLst>
                                  <p:childTnLst>
                                    <p:anim calcmode="lin" valueType="num">
                                      <p:cBhvr additive="base">
                                        <p:cTn id="56" dur="500"/>
                                        <p:tgtEl>
                                          <p:spTgt spid="7"/>
                                        </p:tgtEl>
                                        <p:attrNameLst>
                                          <p:attrName>ppt_x</p:attrName>
                                        </p:attrNameLst>
                                      </p:cBhvr>
                                      <p:tavLst>
                                        <p:tav tm="0">
                                          <p:val>
                                            <p:strVal val="ppt_x"/>
                                          </p:val>
                                        </p:tav>
                                        <p:tav tm="100000">
                                          <p:val>
                                            <p:strVal val="1+ppt_w/2"/>
                                          </p:val>
                                        </p:tav>
                                      </p:tavLst>
                                    </p:anim>
                                    <p:anim calcmode="lin" valueType="num">
                                      <p:cBhvr additive="base">
                                        <p:cTn id="57" dur="500"/>
                                        <p:tgtEl>
                                          <p:spTgt spid="7"/>
                                        </p:tgtEl>
                                        <p:attrNameLst>
                                          <p:attrName>ppt_y</p:attrName>
                                        </p:attrNameLst>
                                      </p:cBhvr>
                                      <p:tavLst>
                                        <p:tav tm="0">
                                          <p:val>
                                            <p:strVal val="ppt_y"/>
                                          </p:val>
                                        </p:tav>
                                        <p:tav tm="100000">
                                          <p:val>
                                            <p:strVal val="ppt_y"/>
                                          </p:val>
                                        </p:tav>
                                      </p:tavLst>
                                    </p:anim>
                                    <p:set>
                                      <p:cBhvr>
                                        <p:cTn id="58" dur="1" fill="hold">
                                          <p:stCondLst>
                                            <p:cond delay="499"/>
                                          </p:stCondLst>
                                        </p:cTn>
                                        <p:tgtEl>
                                          <p:spTgt spid="7"/>
                                        </p:tgtEl>
                                        <p:attrNameLst>
                                          <p:attrName>style.visibility</p:attrName>
                                        </p:attrNameLst>
                                      </p:cBhvr>
                                      <p:to>
                                        <p:strVal val="hidden"/>
                                      </p:to>
                                    </p:set>
                                  </p:childTnLst>
                                </p:cTn>
                              </p:par>
                              <p:par>
                                <p:cTn id="59" presetID="2" presetClass="entr" presetSubtype="8" fill="hold" nodeType="withEffect">
                                  <p:stCondLst>
                                    <p:cond delay="0"/>
                                  </p:stCondLst>
                                  <p:childTnLst>
                                    <p:set>
                                      <p:cBhvr>
                                        <p:cTn id="60" dur="1" fill="hold">
                                          <p:stCondLst>
                                            <p:cond delay="0"/>
                                          </p:stCondLst>
                                        </p:cTn>
                                        <p:tgtEl>
                                          <p:spTgt spid="18"/>
                                        </p:tgtEl>
                                        <p:attrNameLst>
                                          <p:attrName>style.visibility</p:attrName>
                                        </p:attrNameLst>
                                      </p:cBhvr>
                                      <p:to>
                                        <p:strVal val="visible"/>
                                      </p:to>
                                    </p:set>
                                    <p:anim calcmode="lin" valueType="num">
                                      <p:cBhvr additive="base">
                                        <p:cTn id="61" dur="500" fill="hold"/>
                                        <p:tgtEl>
                                          <p:spTgt spid="18"/>
                                        </p:tgtEl>
                                        <p:attrNameLst>
                                          <p:attrName>ppt_x</p:attrName>
                                        </p:attrNameLst>
                                      </p:cBhvr>
                                      <p:tavLst>
                                        <p:tav tm="0">
                                          <p:val>
                                            <p:strVal val="0-#ppt_w/2"/>
                                          </p:val>
                                        </p:tav>
                                        <p:tav tm="100000">
                                          <p:val>
                                            <p:strVal val="#ppt_x"/>
                                          </p:val>
                                        </p:tav>
                                      </p:tavLst>
                                    </p:anim>
                                    <p:anim calcmode="lin" valueType="num">
                                      <p:cBhvr additive="base">
                                        <p:cTn id="62" dur="500" fill="hold"/>
                                        <p:tgtEl>
                                          <p:spTgt spid="18"/>
                                        </p:tgtEl>
                                        <p:attrNameLst>
                                          <p:attrName>ppt_y</p:attrName>
                                        </p:attrNameLst>
                                      </p:cBhvr>
                                      <p:tavLst>
                                        <p:tav tm="0">
                                          <p:val>
                                            <p:strVal val="#ppt_y"/>
                                          </p:val>
                                        </p:tav>
                                        <p:tav tm="100000">
                                          <p:val>
                                            <p:strVal val="#ppt_y"/>
                                          </p:val>
                                        </p:tav>
                                      </p:tavLst>
                                    </p:anim>
                                  </p:childTnLst>
                                </p:cTn>
                              </p:par>
                              <p:par>
                                <p:cTn id="63" presetID="2" presetClass="entr" presetSubtype="8" fill="hold" grpId="0" nodeType="withEffect">
                                  <p:stCondLst>
                                    <p:cond delay="0"/>
                                  </p:stCondLst>
                                  <p:childTnLst>
                                    <p:set>
                                      <p:cBhvr>
                                        <p:cTn id="64" dur="1" fill="hold">
                                          <p:stCondLst>
                                            <p:cond delay="0"/>
                                          </p:stCondLst>
                                        </p:cTn>
                                        <p:tgtEl>
                                          <p:spTgt spid="12"/>
                                        </p:tgtEl>
                                        <p:attrNameLst>
                                          <p:attrName>style.visibility</p:attrName>
                                        </p:attrNameLst>
                                      </p:cBhvr>
                                      <p:to>
                                        <p:strVal val="visible"/>
                                      </p:to>
                                    </p:set>
                                    <p:anim calcmode="lin" valueType="num">
                                      <p:cBhvr additive="base">
                                        <p:cTn id="65" dur="500" fill="hold"/>
                                        <p:tgtEl>
                                          <p:spTgt spid="12"/>
                                        </p:tgtEl>
                                        <p:attrNameLst>
                                          <p:attrName>ppt_x</p:attrName>
                                        </p:attrNameLst>
                                      </p:cBhvr>
                                      <p:tavLst>
                                        <p:tav tm="0">
                                          <p:val>
                                            <p:strVal val="0-#ppt_w/2"/>
                                          </p:val>
                                        </p:tav>
                                        <p:tav tm="100000">
                                          <p:val>
                                            <p:strVal val="#ppt_x"/>
                                          </p:val>
                                        </p:tav>
                                      </p:tavLst>
                                    </p:anim>
                                    <p:anim calcmode="lin" valueType="num">
                                      <p:cBhvr additive="base">
                                        <p:cTn id="66"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xit" presetSubtype="2" fill="hold" nodeType="clickEffect">
                                  <p:stCondLst>
                                    <p:cond delay="0"/>
                                  </p:stCondLst>
                                  <p:childTnLst>
                                    <p:anim calcmode="lin" valueType="num">
                                      <p:cBhvr additive="base">
                                        <p:cTn id="70" dur="500"/>
                                        <p:tgtEl>
                                          <p:spTgt spid="18"/>
                                        </p:tgtEl>
                                        <p:attrNameLst>
                                          <p:attrName>ppt_x</p:attrName>
                                        </p:attrNameLst>
                                      </p:cBhvr>
                                      <p:tavLst>
                                        <p:tav tm="0">
                                          <p:val>
                                            <p:strVal val="ppt_x"/>
                                          </p:val>
                                        </p:tav>
                                        <p:tav tm="100000">
                                          <p:val>
                                            <p:strVal val="1+ppt_w/2"/>
                                          </p:val>
                                        </p:tav>
                                      </p:tavLst>
                                    </p:anim>
                                    <p:anim calcmode="lin" valueType="num">
                                      <p:cBhvr additive="base">
                                        <p:cTn id="71" dur="500"/>
                                        <p:tgtEl>
                                          <p:spTgt spid="18"/>
                                        </p:tgtEl>
                                        <p:attrNameLst>
                                          <p:attrName>ppt_y</p:attrName>
                                        </p:attrNameLst>
                                      </p:cBhvr>
                                      <p:tavLst>
                                        <p:tav tm="0">
                                          <p:val>
                                            <p:strVal val="ppt_y"/>
                                          </p:val>
                                        </p:tav>
                                        <p:tav tm="100000">
                                          <p:val>
                                            <p:strVal val="ppt_y"/>
                                          </p:val>
                                        </p:tav>
                                      </p:tavLst>
                                    </p:anim>
                                    <p:set>
                                      <p:cBhvr>
                                        <p:cTn id="72" dur="1" fill="hold">
                                          <p:stCondLst>
                                            <p:cond delay="499"/>
                                          </p:stCondLst>
                                        </p:cTn>
                                        <p:tgtEl>
                                          <p:spTgt spid="18"/>
                                        </p:tgtEl>
                                        <p:attrNameLst>
                                          <p:attrName>style.visibility</p:attrName>
                                        </p:attrNameLst>
                                      </p:cBhvr>
                                      <p:to>
                                        <p:strVal val="hidden"/>
                                      </p:to>
                                    </p:set>
                                  </p:childTnLst>
                                </p:cTn>
                              </p:par>
                              <p:par>
                                <p:cTn id="73" presetID="2" presetClass="exit" presetSubtype="2" fill="hold" grpId="1" nodeType="withEffect">
                                  <p:stCondLst>
                                    <p:cond delay="0"/>
                                  </p:stCondLst>
                                  <p:childTnLst>
                                    <p:anim calcmode="lin" valueType="num">
                                      <p:cBhvr additive="base">
                                        <p:cTn id="74" dur="500"/>
                                        <p:tgtEl>
                                          <p:spTgt spid="12"/>
                                        </p:tgtEl>
                                        <p:attrNameLst>
                                          <p:attrName>ppt_x</p:attrName>
                                        </p:attrNameLst>
                                      </p:cBhvr>
                                      <p:tavLst>
                                        <p:tav tm="0">
                                          <p:val>
                                            <p:strVal val="ppt_x"/>
                                          </p:val>
                                        </p:tav>
                                        <p:tav tm="100000">
                                          <p:val>
                                            <p:strVal val="1+ppt_w/2"/>
                                          </p:val>
                                        </p:tav>
                                      </p:tavLst>
                                    </p:anim>
                                    <p:anim calcmode="lin" valueType="num">
                                      <p:cBhvr additive="base">
                                        <p:cTn id="75" dur="500"/>
                                        <p:tgtEl>
                                          <p:spTgt spid="12"/>
                                        </p:tgtEl>
                                        <p:attrNameLst>
                                          <p:attrName>ppt_y</p:attrName>
                                        </p:attrNameLst>
                                      </p:cBhvr>
                                      <p:tavLst>
                                        <p:tav tm="0">
                                          <p:val>
                                            <p:strVal val="ppt_y"/>
                                          </p:val>
                                        </p:tav>
                                        <p:tav tm="100000">
                                          <p:val>
                                            <p:strVal val="ppt_y"/>
                                          </p:val>
                                        </p:tav>
                                      </p:tavLst>
                                    </p:anim>
                                    <p:set>
                                      <p:cBhvr>
                                        <p:cTn id="76" dur="1" fill="hold">
                                          <p:stCondLst>
                                            <p:cond delay="499"/>
                                          </p:stCondLst>
                                        </p:cTn>
                                        <p:tgtEl>
                                          <p:spTgt spid="12"/>
                                        </p:tgtEl>
                                        <p:attrNameLst>
                                          <p:attrName>style.visibility</p:attrName>
                                        </p:attrNameLst>
                                      </p:cBhvr>
                                      <p:to>
                                        <p:strVal val="hidden"/>
                                      </p:to>
                                    </p:set>
                                  </p:childTnLst>
                                </p:cTn>
                              </p:par>
                              <p:par>
                                <p:cTn id="77" presetID="2" presetClass="entr" presetSubtype="8" fill="hold" nodeType="withEffect">
                                  <p:stCondLst>
                                    <p:cond delay="0"/>
                                  </p:stCondLst>
                                  <p:childTnLst>
                                    <p:set>
                                      <p:cBhvr>
                                        <p:cTn id="78" dur="1" fill="hold">
                                          <p:stCondLst>
                                            <p:cond delay="0"/>
                                          </p:stCondLst>
                                        </p:cTn>
                                        <p:tgtEl>
                                          <p:spTgt spid="19"/>
                                        </p:tgtEl>
                                        <p:attrNameLst>
                                          <p:attrName>style.visibility</p:attrName>
                                        </p:attrNameLst>
                                      </p:cBhvr>
                                      <p:to>
                                        <p:strVal val="visible"/>
                                      </p:to>
                                    </p:set>
                                    <p:anim calcmode="lin" valueType="num">
                                      <p:cBhvr additive="base">
                                        <p:cTn id="79" dur="500" fill="hold"/>
                                        <p:tgtEl>
                                          <p:spTgt spid="19"/>
                                        </p:tgtEl>
                                        <p:attrNameLst>
                                          <p:attrName>ppt_x</p:attrName>
                                        </p:attrNameLst>
                                      </p:cBhvr>
                                      <p:tavLst>
                                        <p:tav tm="0">
                                          <p:val>
                                            <p:strVal val="0-#ppt_w/2"/>
                                          </p:val>
                                        </p:tav>
                                        <p:tav tm="100000">
                                          <p:val>
                                            <p:strVal val="#ppt_x"/>
                                          </p:val>
                                        </p:tav>
                                      </p:tavLst>
                                    </p:anim>
                                    <p:anim calcmode="lin" valueType="num">
                                      <p:cBhvr additive="base">
                                        <p:cTn id="80" dur="500" fill="hold"/>
                                        <p:tgtEl>
                                          <p:spTgt spid="19"/>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13"/>
                                        </p:tgtEl>
                                        <p:attrNameLst>
                                          <p:attrName>style.visibility</p:attrName>
                                        </p:attrNameLst>
                                      </p:cBhvr>
                                      <p:to>
                                        <p:strVal val="visible"/>
                                      </p:to>
                                    </p:set>
                                    <p:anim calcmode="lin" valueType="num">
                                      <p:cBhvr additive="base">
                                        <p:cTn id="83" dur="500" fill="hold"/>
                                        <p:tgtEl>
                                          <p:spTgt spid="13"/>
                                        </p:tgtEl>
                                        <p:attrNameLst>
                                          <p:attrName>ppt_x</p:attrName>
                                        </p:attrNameLst>
                                      </p:cBhvr>
                                      <p:tavLst>
                                        <p:tav tm="0">
                                          <p:val>
                                            <p:strVal val="0-#ppt_w/2"/>
                                          </p:val>
                                        </p:tav>
                                        <p:tav tm="100000">
                                          <p:val>
                                            <p:strVal val="#ppt_x"/>
                                          </p:val>
                                        </p:tav>
                                      </p:tavLst>
                                    </p:anim>
                                    <p:anim calcmode="lin" valueType="num">
                                      <p:cBhvr additive="base">
                                        <p:cTn id="84"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2" presetClass="exit" presetSubtype="2" fill="hold" nodeType="clickEffect">
                                  <p:stCondLst>
                                    <p:cond delay="0"/>
                                  </p:stCondLst>
                                  <p:childTnLst>
                                    <p:anim calcmode="lin" valueType="num">
                                      <p:cBhvr additive="base">
                                        <p:cTn id="88" dur="500"/>
                                        <p:tgtEl>
                                          <p:spTgt spid="19"/>
                                        </p:tgtEl>
                                        <p:attrNameLst>
                                          <p:attrName>ppt_x</p:attrName>
                                        </p:attrNameLst>
                                      </p:cBhvr>
                                      <p:tavLst>
                                        <p:tav tm="0">
                                          <p:val>
                                            <p:strVal val="ppt_x"/>
                                          </p:val>
                                        </p:tav>
                                        <p:tav tm="100000">
                                          <p:val>
                                            <p:strVal val="1+ppt_w/2"/>
                                          </p:val>
                                        </p:tav>
                                      </p:tavLst>
                                    </p:anim>
                                    <p:anim calcmode="lin" valueType="num">
                                      <p:cBhvr additive="base">
                                        <p:cTn id="89" dur="500"/>
                                        <p:tgtEl>
                                          <p:spTgt spid="19"/>
                                        </p:tgtEl>
                                        <p:attrNameLst>
                                          <p:attrName>ppt_y</p:attrName>
                                        </p:attrNameLst>
                                      </p:cBhvr>
                                      <p:tavLst>
                                        <p:tav tm="0">
                                          <p:val>
                                            <p:strVal val="ppt_y"/>
                                          </p:val>
                                        </p:tav>
                                        <p:tav tm="100000">
                                          <p:val>
                                            <p:strVal val="ppt_y"/>
                                          </p:val>
                                        </p:tav>
                                      </p:tavLst>
                                    </p:anim>
                                    <p:set>
                                      <p:cBhvr>
                                        <p:cTn id="90" dur="1" fill="hold">
                                          <p:stCondLst>
                                            <p:cond delay="499"/>
                                          </p:stCondLst>
                                        </p:cTn>
                                        <p:tgtEl>
                                          <p:spTgt spid="19"/>
                                        </p:tgtEl>
                                        <p:attrNameLst>
                                          <p:attrName>style.visibility</p:attrName>
                                        </p:attrNameLst>
                                      </p:cBhvr>
                                      <p:to>
                                        <p:strVal val="hidden"/>
                                      </p:to>
                                    </p:set>
                                  </p:childTnLst>
                                </p:cTn>
                              </p:par>
                              <p:par>
                                <p:cTn id="91" presetID="2" presetClass="exit" presetSubtype="2" fill="hold" grpId="1" nodeType="withEffect">
                                  <p:stCondLst>
                                    <p:cond delay="0"/>
                                  </p:stCondLst>
                                  <p:childTnLst>
                                    <p:anim calcmode="lin" valueType="num">
                                      <p:cBhvr additive="base">
                                        <p:cTn id="92" dur="500"/>
                                        <p:tgtEl>
                                          <p:spTgt spid="13"/>
                                        </p:tgtEl>
                                        <p:attrNameLst>
                                          <p:attrName>ppt_x</p:attrName>
                                        </p:attrNameLst>
                                      </p:cBhvr>
                                      <p:tavLst>
                                        <p:tav tm="0">
                                          <p:val>
                                            <p:strVal val="ppt_x"/>
                                          </p:val>
                                        </p:tav>
                                        <p:tav tm="100000">
                                          <p:val>
                                            <p:strVal val="1+ppt_w/2"/>
                                          </p:val>
                                        </p:tav>
                                      </p:tavLst>
                                    </p:anim>
                                    <p:anim calcmode="lin" valueType="num">
                                      <p:cBhvr additive="base">
                                        <p:cTn id="93" dur="500"/>
                                        <p:tgtEl>
                                          <p:spTgt spid="13"/>
                                        </p:tgtEl>
                                        <p:attrNameLst>
                                          <p:attrName>ppt_y</p:attrName>
                                        </p:attrNameLst>
                                      </p:cBhvr>
                                      <p:tavLst>
                                        <p:tav tm="0">
                                          <p:val>
                                            <p:strVal val="ppt_y"/>
                                          </p:val>
                                        </p:tav>
                                        <p:tav tm="100000">
                                          <p:val>
                                            <p:strVal val="ppt_y"/>
                                          </p:val>
                                        </p:tav>
                                      </p:tavLst>
                                    </p:anim>
                                    <p:set>
                                      <p:cBhvr>
                                        <p:cTn id="94" dur="1" fill="hold">
                                          <p:stCondLst>
                                            <p:cond delay="499"/>
                                          </p:stCondLst>
                                        </p:cTn>
                                        <p:tgtEl>
                                          <p:spTgt spid="13"/>
                                        </p:tgtEl>
                                        <p:attrNameLst>
                                          <p:attrName>style.visibility</p:attrName>
                                        </p:attrNameLst>
                                      </p:cBhvr>
                                      <p:to>
                                        <p:strVal val="hidden"/>
                                      </p:to>
                                    </p:set>
                                  </p:childTnLst>
                                </p:cTn>
                              </p:par>
                              <p:par>
                                <p:cTn id="95" presetID="2" presetClass="entr" presetSubtype="8" fill="hold" nodeType="withEffect">
                                  <p:stCondLst>
                                    <p:cond delay="0"/>
                                  </p:stCondLst>
                                  <p:childTnLst>
                                    <p:set>
                                      <p:cBhvr>
                                        <p:cTn id="96" dur="1" fill="hold">
                                          <p:stCondLst>
                                            <p:cond delay="0"/>
                                          </p:stCondLst>
                                        </p:cTn>
                                        <p:tgtEl>
                                          <p:spTgt spid="15"/>
                                        </p:tgtEl>
                                        <p:attrNameLst>
                                          <p:attrName>style.visibility</p:attrName>
                                        </p:attrNameLst>
                                      </p:cBhvr>
                                      <p:to>
                                        <p:strVal val="visible"/>
                                      </p:to>
                                    </p:set>
                                    <p:anim calcmode="lin" valueType="num">
                                      <p:cBhvr additive="base">
                                        <p:cTn id="97" dur="500" fill="hold"/>
                                        <p:tgtEl>
                                          <p:spTgt spid="15"/>
                                        </p:tgtEl>
                                        <p:attrNameLst>
                                          <p:attrName>ppt_x</p:attrName>
                                        </p:attrNameLst>
                                      </p:cBhvr>
                                      <p:tavLst>
                                        <p:tav tm="0">
                                          <p:val>
                                            <p:strVal val="0-#ppt_w/2"/>
                                          </p:val>
                                        </p:tav>
                                        <p:tav tm="100000">
                                          <p:val>
                                            <p:strVal val="#ppt_x"/>
                                          </p:val>
                                        </p:tav>
                                      </p:tavLst>
                                    </p:anim>
                                    <p:anim calcmode="lin" valueType="num">
                                      <p:cBhvr additive="base">
                                        <p:cTn id="98" dur="500" fill="hold"/>
                                        <p:tgtEl>
                                          <p:spTgt spid="15"/>
                                        </p:tgtEl>
                                        <p:attrNameLst>
                                          <p:attrName>ppt_y</p:attrName>
                                        </p:attrNameLst>
                                      </p:cBhvr>
                                      <p:tavLst>
                                        <p:tav tm="0">
                                          <p:val>
                                            <p:strVal val="#ppt_y"/>
                                          </p:val>
                                        </p:tav>
                                        <p:tav tm="100000">
                                          <p:val>
                                            <p:strVal val="#ppt_y"/>
                                          </p:val>
                                        </p:tav>
                                      </p:tavLst>
                                    </p:anim>
                                  </p:childTnLst>
                                </p:cTn>
                              </p:par>
                              <p:par>
                                <p:cTn id="99" presetID="12" presetClass="entr" presetSubtype="8" fill="hold" nodeType="withEffect">
                                  <p:stCondLst>
                                    <p:cond delay="0"/>
                                  </p:stCondLst>
                                  <p:childTnLst>
                                    <p:set>
                                      <p:cBhvr>
                                        <p:cTn id="100" dur="1" fill="hold">
                                          <p:stCondLst>
                                            <p:cond delay="0"/>
                                          </p:stCondLst>
                                        </p:cTn>
                                        <p:tgtEl>
                                          <p:spTgt spid="22">
                                            <p:txEl>
                                              <p:pRg st="0" end="0"/>
                                            </p:txEl>
                                          </p:spTgt>
                                        </p:tgtEl>
                                        <p:attrNameLst>
                                          <p:attrName>style.visibility</p:attrName>
                                        </p:attrNameLst>
                                      </p:cBhvr>
                                      <p:to>
                                        <p:strVal val="visible"/>
                                      </p:to>
                                    </p:set>
                                    <p:anim calcmode="lin" valueType="num">
                                      <p:cBhvr additive="base">
                                        <p:cTn id="101" dur="500"/>
                                        <p:tgtEl>
                                          <p:spTgt spid="22">
                                            <p:txEl>
                                              <p:pRg st="0" end="0"/>
                                            </p:txEl>
                                          </p:spTgt>
                                        </p:tgtEl>
                                        <p:attrNameLst>
                                          <p:attrName>ppt_x</p:attrName>
                                        </p:attrNameLst>
                                      </p:cBhvr>
                                      <p:tavLst>
                                        <p:tav tm="0">
                                          <p:val>
                                            <p:strVal val="#ppt_x-#ppt_w*1.125000"/>
                                          </p:val>
                                        </p:tav>
                                        <p:tav tm="100000">
                                          <p:val>
                                            <p:strVal val="#ppt_x"/>
                                          </p:val>
                                        </p:tav>
                                      </p:tavLst>
                                    </p:anim>
                                    <p:animEffect transition="in" filter="wipe(right)">
                                      <p:cBhvr>
                                        <p:cTn id="102" dur="500"/>
                                        <p:tgtEl>
                                          <p:spTgt spid="22">
                                            <p:txEl>
                                              <p:pRg st="0" end="0"/>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2" presetClass="exit" presetSubtype="2" fill="hold" nodeType="clickEffect">
                                  <p:stCondLst>
                                    <p:cond delay="0"/>
                                  </p:stCondLst>
                                  <p:childTnLst>
                                    <p:anim calcmode="lin" valueType="num">
                                      <p:cBhvr additive="base">
                                        <p:cTn id="106" dur="500"/>
                                        <p:tgtEl>
                                          <p:spTgt spid="15"/>
                                        </p:tgtEl>
                                        <p:attrNameLst>
                                          <p:attrName>ppt_x</p:attrName>
                                        </p:attrNameLst>
                                      </p:cBhvr>
                                      <p:tavLst>
                                        <p:tav tm="0">
                                          <p:val>
                                            <p:strVal val="ppt_x"/>
                                          </p:val>
                                        </p:tav>
                                        <p:tav tm="100000">
                                          <p:val>
                                            <p:strVal val="1+ppt_w/2"/>
                                          </p:val>
                                        </p:tav>
                                      </p:tavLst>
                                    </p:anim>
                                    <p:anim calcmode="lin" valueType="num">
                                      <p:cBhvr additive="base">
                                        <p:cTn id="107" dur="500"/>
                                        <p:tgtEl>
                                          <p:spTgt spid="15"/>
                                        </p:tgtEl>
                                        <p:attrNameLst>
                                          <p:attrName>ppt_y</p:attrName>
                                        </p:attrNameLst>
                                      </p:cBhvr>
                                      <p:tavLst>
                                        <p:tav tm="0">
                                          <p:val>
                                            <p:strVal val="ppt_y"/>
                                          </p:val>
                                        </p:tav>
                                        <p:tav tm="100000">
                                          <p:val>
                                            <p:strVal val="ppt_y"/>
                                          </p:val>
                                        </p:tav>
                                      </p:tavLst>
                                    </p:anim>
                                    <p:set>
                                      <p:cBhvr>
                                        <p:cTn id="108" dur="1" fill="hold">
                                          <p:stCondLst>
                                            <p:cond delay="499"/>
                                          </p:stCondLst>
                                        </p:cTn>
                                        <p:tgtEl>
                                          <p:spTgt spid="15"/>
                                        </p:tgtEl>
                                        <p:attrNameLst>
                                          <p:attrName>style.visibility</p:attrName>
                                        </p:attrNameLst>
                                      </p:cBhvr>
                                      <p:to>
                                        <p:strVal val="hidden"/>
                                      </p:to>
                                    </p:set>
                                  </p:childTnLst>
                                </p:cTn>
                              </p:par>
                              <p:par>
                                <p:cTn id="109" presetID="2" presetClass="exit" presetSubtype="2" fill="hold" nodeType="withEffect">
                                  <p:stCondLst>
                                    <p:cond delay="0"/>
                                  </p:stCondLst>
                                  <p:childTnLst>
                                    <p:anim calcmode="lin" valueType="num">
                                      <p:cBhvr additive="base">
                                        <p:cTn id="110" dur="500"/>
                                        <p:tgtEl>
                                          <p:spTgt spid="22">
                                            <p:txEl>
                                              <p:pRg st="0" end="0"/>
                                            </p:txEl>
                                          </p:spTgt>
                                        </p:tgtEl>
                                        <p:attrNameLst>
                                          <p:attrName>ppt_x</p:attrName>
                                        </p:attrNameLst>
                                      </p:cBhvr>
                                      <p:tavLst>
                                        <p:tav tm="0">
                                          <p:val>
                                            <p:strVal val="ppt_x"/>
                                          </p:val>
                                        </p:tav>
                                        <p:tav tm="100000">
                                          <p:val>
                                            <p:strVal val="1+ppt_w/2"/>
                                          </p:val>
                                        </p:tav>
                                      </p:tavLst>
                                    </p:anim>
                                    <p:anim calcmode="lin" valueType="num">
                                      <p:cBhvr additive="base">
                                        <p:cTn id="111" dur="500"/>
                                        <p:tgtEl>
                                          <p:spTgt spid="22">
                                            <p:txEl>
                                              <p:pRg st="0" end="0"/>
                                            </p:txEl>
                                          </p:spTgt>
                                        </p:tgtEl>
                                        <p:attrNameLst>
                                          <p:attrName>ppt_y</p:attrName>
                                        </p:attrNameLst>
                                      </p:cBhvr>
                                      <p:tavLst>
                                        <p:tav tm="0">
                                          <p:val>
                                            <p:strVal val="ppt_y"/>
                                          </p:val>
                                        </p:tav>
                                        <p:tav tm="100000">
                                          <p:val>
                                            <p:strVal val="ppt_y"/>
                                          </p:val>
                                        </p:tav>
                                      </p:tavLst>
                                    </p:anim>
                                    <p:set>
                                      <p:cBhvr>
                                        <p:cTn id="112" dur="1" fill="hold">
                                          <p:stCondLst>
                                            <p:cond delay="499"/>
                                          </p:stCondLst>
                                        </p:cTn>
                                        <p:tgtEl>
                                          <p:spTgt spid="22">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3" grpId="0"/>
      <p:bldP spid="3" grpId="1"/>
      <p:bldP spid="7" grpId="0"/>
      <p:bldP spid="7" grpId="1"/>
      <p:bldP spid="12" grpId="0"/>
      <p:bldP spid="12" grpId="1"/>
      <p:bldP spid="13" grpId="0"/>
      <p:bldP spid="13" grpId="1"/>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48009">
              <a:schemeClr val="accent4">
                <a:lumMod val="35000"/>
              </a:schemeClr>
            </a:gs>
            <a:gs pos="39000">
              <a:schemeClr val="bg1"/>
            </a:gs>
            <a:gs pos="63000">
              <a:srgbClr val="7030A0">
                <a:lumMod val="86000"/>
              </a:srgbClr>
            </a:gs>
          </a:gsLst>
          <a:lin ang="14400000" scaled="0"/>
          <a:tileRect/>
        </a:gradFill>
        <a:effectLst/>
      </p:bgPr>
    </p:bg>
    <p:spTree>
      <p:nvGrpSpPr>
        <p:cNvPr id="1" name="">
          <a:extLst>
            <a:ext uri="{FF2B5EF4-FFF2-40B4-BE49-F238E27FC236}">
              <a16:creationId xmlns:a16="http://schemas.microsoft.com/office/drawing/2014/main" id="{FDE41AA0-3F96-F2F2-4E52-CCB4C48C8BED}"/>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0BADEC5-4A1D-34CC-6D77-BC78B94635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D67DA6D9-2F10-98E4-2262-3BF6DEE07B2F}"/>
              </a:ext>
            </a:extLst>
          </p:cNvPr>
          <p:cNvSpPr>
            <a:spLocks noGrp="1"/>
          </p:cNvSpPr>
          <p:nvPr>
            <p:ph type="title"/>
          </p:nvPr>
        </p:nvSpPr>
        <p:spPr>
          <a:xfrm>
            <a:off x="517868" y="657369"/>
            <a:ext cx="8686800" cy="508090"/>
          </a:xfrm>
        </p:spPr>
        <p:txBody>
          <a:bodyPr>
            <a:normAutofit fontScale="90000"/>
          </a:bodyPr>
          <a:lstStyle/>
          <a:p>
            <a:r>
              <a:rPr lang="en-GB" sz="4400"/>
              <a:t>Assessment of the product</a:t>
            </a:r>
          </a:p>
        </p:txBody>
      </p:sp>
      <p:sp>
        <p:nvSpPr>
          <p:cNvPr id="3" name="Content Placeholder 2">
            <a:extLst>
              <a:ext uri="{FF2B5EF4-FFF2-40B4-BE49-F238E27FC236}">
                <a16:creationId xmlns:a16="http://schemas.microsoft.com/office/drawing/2014/main" id="{38F61052-49A1-4CFB-5FA4-1FA6B4372ECF}"/>
              </a:ext>
            </a:extLst>
          </p:cNvPr>
          <p:cNvSpPr>
            <a:spLocks noGrp="1"/>
          </p:cNvSpPr>
          <p:nvPr>
            <p:ph idx="1"/>
          </p:nvPr>
        </p:nvSpPr>
        <p:spPr>
          <a:xfrm>
            <a:off x="641997" y="1767735"/>
            <a:ext cx="10056483" cy="4287590"/>
          </a:xfrm>
        </p:spPr>
        <p:txBody>
          <a:bodyPr vert="horz" lIns="91440" tIns="45720" rIns="91440" bIns="45720" rtlCol="0" anchor="t">
            <a:normAutofit fontScale="85000" lnSpcReduction="20000"/>
          </a:bodyPr>
          <a:lstStyle/>
          <a:p>
            <a:r>
              <a:rPr lang="en-GB" b="1">
                <a:solidFill>
                  <a:schemeClr val="accent2">
                    <a:lumMod val="40000"/>
                    <a:lumOff val="60000"/>
                  </a:schemeClr>
                </a:solidFill>
                <a:cs typeface="Helvetica"/>
              </a:rPr>
              <a:t>Discuss</a:t>
            </a:r>
            <a:r>
              <a:rPr lang="en-GB" b="1">
                <a:solidFill>
                  <a:schemeClr val="accent2">
                    <a:lumMod val="40000"/>
                    <a:lumOff val="60000"/>
                  </a:schemeClr>
                </a:solidFill>
                <a:effectLst/>
                <a:cs typeface="Helvetica"/>
              </a:rPr>
              <a:t> the information security issues in relation to the design and</a:t>
            </a:r>
            <a:r>
              <a:rPr lang="en-GB" b="1">
                <a:solidFill>
                  <a:schemeClr val="accent2">
                    <a:lumMod val="40000"/>
                    <a:lumOff val="60000"/>
                  </a:schemeClr>
                </a:solidFill>
                <a:cs typeface="Helvetica"/>
              </a:rPr>
              <a:t> development</a:t>
            </a:r>
            <a:r>
              <a:rPr lang="en-GB" b="1">
                <a:solidFill>
                  <a:schemeClr val="accent2">
                    <a:lumMod val="40000"/>
                    <a:lumOff val="60000"/>
                  </a:schemeClr>
                </a:solidFill>
                <a:effectLst/>
                <a:cs typeface="Helvetica"/>
              </a:rPr>
              <a:t> of your product.</a:t>
            </a:r>
            <a:endParaRPr lang="en-US" b="1">
              <a:solidFill>
                <a:schemeClr val="accent2">
                  <a:lumMod val="40000"/>
                  <a:lumOff val="60000"/>
                </a:schemeClr>
              </a:solidFill>
            </a:endParaRPr>
          </a:p>
          <a:p>
            <a:pPr marL="285750" indent="-285750">
              <a:buFont typeface="Arial"/>
              <a:buChar char="•"/>
            </a:pPr>
            <a:r>
              <a:rPr lang="en-GB" sz="1800">
                <a:ea typeface="+mn-lt"/>
                <a:cs typeface="+mn-lt"/>
              </a:rPr>
              <a:t>Identified one medium severity vulnerability in session management</a:t>
            </a:r>
            <a:endParaRPr lang="en-GB"/>
          </a:p>
          <a:p>
            <a:pPr marL="285750" indent="-285750">
              <a:buFont typeface="Arial"/>
              <a:buChar char="•"/>
            </a:pPr>
            <a:r>
              <a:rPr lang="en-GB" sz="1800">
                <a:ea typeface="+mn-lt"/>
                <a:cs typeface="+mn-lt"/>
              </a:rPr>
              <a:t>Implemented data validation for all user inputs against malicious entries</a:t>
            </a:r>
            <a:endParaRPr lang="en-GB"/>
          </a:p>
          <a:p>
            <a:pPr marL="285750" indent="-285750">
              <a:buFont typeface="Arial"/>
              <a:buChar char="•"/>
            </a:pPr>
            <a:r>
              <a:rPr lang="en-GB" sz="1800">
                <a:ea typeface="+mn-lt"/>
                <a:cs typeface="+mn-lt"/>
              </a:rPr>
              <a:t>Created Risk Register tracking 6 potential risks (2 high, 4 medium)</a:t>
            </a:r>
            <a:endParaRPr lang="en-GB"/>
          </a:p>
          <a:p>
            <a:pPr marL="285750" indent="-285750">
              <a:buFont typeface="Arial"/>
              <a:buChar char="•"/>
            </a:pPr>
            <a:r>
              <a:rPr lang="en-GB" sz="1800">
                <a:ea typeface="+mn-lt"/>
                <a:cs typeface="+mn-lt"/>
              </a:rPr>
              <a:t>Established bi-weekly risk review process with mitigation strategies</a:t>
            </a:r>
            <a:endParaRPr lang="en-GB"/>
          </a:p>
          <a:p>
            <a:endParaRPr lang="en-GB" sz="1800"/>
          </a:p>
          <a:p>
            <a:endParaRPr lang="en-GB" sz="1800">
              <a:latin typeface="Bierstadt"/>
              <a:cs typeface="Helvetica"/>
            </a:endParaRPr>
          </a:p>
          <a:p>
            <a:r>
              <a:rPr lang="en-GB" sz="1800">
                <a:solidFill>
                  <a:schemeClr val="accent2">
                    <a:lumMod val="40000"/>
                    <a:lumOff val="60000"/>
                  </a:schemeClr>
                </a:solidFill>
                <a:latin typeface="Helvetica"/>
                <a:cs typeface="Helvetica"/>
              </a:rPr>
              <a:t> </a:t>
            </a:r>
            <a:r>
              <a:rPr lang="en-GB" b="1">
                <a:solidFill>
                  <a:schemeClr val="accent2">
                    <a:lumMod val="40000"/>
                    <a:lumOff val="60000"/>
                  </a:schemeClr>
                </a:solidFill>
                <a:cs typeface="Helvetica"/>
              </a:rPr>
              <a:t>Did</a:t>
            </a:r>
            <a:r>
              <a:rPr lang="en-GB" b="1">
                <a:solidFill>
                  <a:schemeClr val="accent2">
                    <a:lumMod val="40000"/>
                    <a:lumOff val="60000"/>
                  </a:schemeClr>
                </a:solidFill>
                <a:effectLst/>
                <a:cs typeface="Helvetica"/>
              </a:rPr>
              <a:t> you effectively meet the objectives of your problem domain?</a:t>
            </a:r>
          </a:p>
          <a:p>
            <a:pPr marL="285750" indent="-285750">
              <a:buChar char="•"/>
            </a:pPr>
            <a:r>
              <a:rPr lang="en-GB" sz="1800">
                <a:solidFill>
                  <a:srgbClr val="FFFFFF"/>
                </a:solidFill>
                <a:ea typeface="+mn-lt"/>
                <a:cs typeface="+mn-lt"/>
              </a:rPr>
              <a:t>System meets all core requirements defined in problem domain</a:t>
            </a:r>
            <a:endParaRPr lang="en-GB">
              <a:solidFill>
                <a:srgbClr val="FFFFFF"/>
              </a:solidFill>
              <a:cs typeface="Helvetica"/>
            </a:endParaRPr>
          </a:p>
          <a:p>
            <a:pPr marL="285750" indent="-285750">
              <a:buChar char="•"/>
            </a:pPr>
            <a:r>
              <a:rPr lang="en-GB" sz="1800">
                <a:solidFill>
                  <a:srgbClr val="FFFFFF"/>
                </a:solidFill>
                <a:ea typeface="+mn-lt"/>
                <a:cs typeface="+mn-lt"/>
              </a:rPr>
              <a:t>Testing coverage: 82% unit, 78% integration tests</a:t>
            </a:r>
            <a:endParaRPr lang="en-GB"/>
          </a:p>
          <a:p>
            <a:pPr marL="285750" indent="-285750">
              <a:buChar char="•"/>
            </a:pPr>
            <a:r>
              <a:rPr lang="en-GB" sz="1800">
                <a:solidFill>
                  <a:srgbClr val="FFFFFF"/>
                </a:solidFill>
                <a:ea typeface="+mn-lt"/>
                <a:cs typeface="+mn-lt"/>
              </a:rPr>
              <a:t>Maintained consistent data display across all components</a:t>
            </a:r>
            <a:endParaRPr lang="en-GB"/>
          </a:p>
          <a:p>
            <a:pPr marL="285750" indent="-285750">
              <a:buChar char="•"/>
            </a:pPr>
            <a:r>
              <a:rPr lang="en-GB" sz="1800">
                <a:solidFill>
                  <a:srgbClr val="FFFFFF"/>
                </a:solidFill>
                <a:ea typeface="+mn-lt"/>
                <a:cs typeface="+mn-lt"/>
              </a:rPr>
              <a:t>Current quality score: 82/100 with improvement path to 90/100</a:t>
            </a:r>
            <a:endParaRPr lang="en-GB"/>
          </a:p>
          <a:p>
            <a:endParaRPr lang="en-GB" sz="1800">
              <a:solidFill>
                <a:srgbClr val="FFFFFF"/>
              </a:solidFill>
              <a:cs typeface="Helvetica"/>
            </a:endParaRPr>
          </a:p>
        </p:txBody>
      </p:sp>
      <p:sp>
        <p:nvSpPr>
          <p:cNvPr id="10" name="Rectangle 9">
            <a:extLst>
              <a:ext uri="{FF2B5EF4-FFF2-40B4-BE49-F238E27FC236}">
                <a16:creationId xmlns:a16="http://schemas.microsoft.com/office/drawing/2014/main" id="{CC66F3B0-526B-17A5-D620-8BBED9DA7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D2449BBC-5EEC-04BC-EB73-3C54F07751DB}"/>
              </a:ext>
            </a:extLst>
          </p:cNvPr>
          <p:cNvSpPr txBox="1"/>
          <p:nvPr/>
        </p:nvSpPr>
        <p:spPr>
          <a:xfrm>
            <a:off x="7085936" y="231091"/>
            <a:ext cx="2118732" cy="276999"/>
          </a:xfrm>
          <a:prstGeom prst="rect">
            <a:avLst/>
          </a:prstGeom>
          <a:noFill/>
        </p:spPr>
        <p:txBody>
          <a:bodyPr wrap="square" rtlCol="0">
            <a:spAutoFit/>
          </a:bodyPr>
          <a:lstStyle/>
          <a:p>
            <a:r>
              <a:rPr lang="en-GB" sz="1200"/>
              <a:t>Nisha</a:t>
            </a:r>
          </a:p>
        </p:txBody>
      </p:sp>
      <p:sp>
        <p:nvSpPr>
          <p:cNvPr id="5" name="TextBox 4">
            <a:extLst>
              <a:ext uri="{FF2B5EF4-FFF2-40B4-BE49-F238E27FC236}">
                <a16:creationId xmlns:a16="http://schemas.microsoft.com/office/drawing/2014/main" id="{E3F7349B-52F2-BB15-DA72-33028CE5ABF9}"/>
              </a:ext>
            </a:extLst>
          </p:cNvPr>
          <p:cNvSpPr txBox="1"/>
          <p:nvPr/>
        </p:nvSpPr>
        <p:spPr>
          <a:xfrm>
            <a:off x="5134471" y="231091"/>
            <a:ext cx="1951465" cy="276999"/>
          </a:xfrm>
          <a:prstGeom prst="rect">
            <a:avLst/>
          </a:prstGeom>
          <a:noFill/>
        </p:spPr>
        <p:txBody>
          <a:bodyPr wrap="square" rtlCol="0">
            <a:spAutoFit/>
          </a:bodyPr>
          <a:lstStyle/>
          <a:p>
            <a:r>
              <a:rPr lang="en-GB" sz="1200"/>
              <a:t>Now presenting ;</a:t>
            </a:r>
          </a:p>
        </p:txBody>
      </p:sp>
      <p:sp>
        <p:nvSpPr>
          <p:cNvPr id="6" name="TextBox 5">
            <a:extLst>
              <a:ext uri="{FF2B5EF4-FFF2-40B4-BE49-F238E27FC236}">
                <a16:creationId xmlns:a16="http://schemas.microsoft.com/office/drawing/2014/main" id="{C58278C3-7CC1-45D8-975A-18DEB183CADB}"/>
              </a:ext>
            </a:extLst>
          </p:cNvPr>
          <p:cNvSpPr txBox="1"/>
          <p:nvPr/>
        </p:nvSpPr>
        <p:spPr>
          <a:xfrm>
            <a:off x="517868" y="233571"/>
            <a:ext cx="3337869" cy="276999"/>
          </a:xfrm>
          <a:prstGeom prst="rect">
            <a:avLst/>
          </a:prstGeom>
          <a:noFill/>
        </p:spPr>
        <p:txBody>
          <a:bodyPr wrap="square" rtlCol="0">
            <a:spAutoFit/>
          </a:bodyPr>
          <a:lstStyle/>
          <a:p>
            <a:r>
              <a:rPr lang="en-GB" sz="1200"/>
              <a:t>GROUP  A3_5 TEAM PROJECT 24/25</a:t>
            </a:r>
          </a:p>
        </p:txBody>
      </p:sp>
    </p:spTree>
    <p:extLst>
      <p:ext uri="{BB962C8B-B14F-4D97-AF65-F5344CB8AC3E}">
        <p14:creationId xmlns:p14="http://schemas.microsoft.com/office/powerpoint/2010/main" val="3584578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3">
                                            <p:txEl>
                                              <p:pRg st="0" end="0"/>
                                            </p:txEl>
                                          </p:spTgt>
                                        </p:tgtEl>
                                        <p:attrNameLst>
                                          <p:attrName>ppt_y</p:attrName>
                                        </p:attrNameLst>
                                      </p:cBhvr>
                                      <p:tavLst>
                                        <p:tav tm="0" fmla="#ppt_y+(sin(-2*pi*(1-$))*-#ppt_x+cos(-2*pi*(1-$))*(1-#ppt_y))*(1-$)">
                                          <p:val>
                                            <p:fltVal val="0"/>
                                          </p:val>
                                        </p:tav>
                                        <p:tav tm="100000">
                                          <p:val>
                                            <p:fltVal val="1"/>
                                          </p:val>
                                        </p:tav>
                                      </p:tavLst>
                                    </p:anim>
                                  </p:childTnLst>
                                </p:cTn>
                              </p:par>
                              <p:par>
                                <p:cTn id="11" presetID="15"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p:cTn id="13"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4"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15" dur="1000" fill="hold"/>
                                        <p:tgtEl>
                                          <p:spTgt spid="3">
                                            <p:txEl>
                                              <p:pRg st="1" end="1"/>
                                            </p:txEl>
                                          </p:spTgt>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3">
                                            <p:txEl>
                                              <p:pRg st="1" end="1"/>
                                            </p:txEl>
                                          </p:spTgt>
                                        </p:tgtEl>
                                        <p:attrNameLst>
                                          <p:attrName>ppt_y</p:attrName>
                                        </p:attrNameLst>
                                      </p:cBhvr>
                                      <p:tavLst>
                                        <p:tav tm="0" fmla="#ppt_y+(sin(-2*pi*(1-$))*-#ppt_x+cos(-2*pi*(1-$))*(1-#ppt_y))*(1-$)">
                                          <p:val>
                                            <p:fltVal val="0"/>
                                          </p:val>
                                        </p:tav>
                                        <p:tav tm="100000">
                                          <p:val>
                                            <p:fltVal val="1"/>
                                          </p:val>
                                        </p:tav>
                                      </p:tavLst>
                                    </p:anim>
                                  </p:childTnLst>
                                </p:cTn>
                              </p:par>
                              <p:par>
                                <p:cTn id="17" presetID="15"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p:cTn id="19"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0"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1" dur="1000" fill="hold"/>
                                        <p:tgtEl>
                                          <p:spTgt spid="3">
                                            <p:txEl>
                                              <p:pRg st="2" end="2"/>
                                            </p:txEl>
                                          </p:spTgt>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3">
                                            <p:txEl>
                                              <p:pRg st="2" end="2"/>
                                            </p:txEl>
                                          </p:spTgt>
                                        </p:tgtEl>
                                        <p:attrNameLst>
                                          <p:attrName>ppt_y</p:attrName>
                                        </p:attrNameLst>
                                      </p:cBhvr>
                                      <p:tavLst>
                                        <p:tav tm="0" fmla="#ppt_y+(sin(-2*pi*(1-$))*-#ppt_x+cos(-2*pi*(1-$))*(1-#ppt_y))*(1-$)">
                                          <p:val>
                                            <p:fltVal val="0"/>
                                          </p:val>
                                        </p:tav>
                                        <p:tav tm="100000">
                                          <p:val>
                                            <p:fltVal val="1"/>
                                          </p:val>
                                        </p:tav>
                                      </p:tavLst>
                                    </p:anim>
                                  </p:childTnLst>
                                </p:cTn>
                              </p:par>
                              <p:par>
                                <p:cTn id="23" presetID="15" presetClass="entr" presetSubtype="0"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p:cTn id="25"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6"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27" dur="1000" fill="hold"/>
                                        <p:tgtEl>
                                          <p:spTgt spid="3">
                                            <p:txEl>
                                              <p:pRg st="3" end="3"/>
                                            </p:txEl>
                                          </p:spTgt>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3">
                                            <p:txEl>
                                              <p:pRg st="3" end="3"/>
                                            </p:txEl>
                                          </p:spTgt>
                                        </p:tgtEl>
                                        <p:attrNameLst>
                                          <p:attrName>ppt_y</p:attrName>
                                        </p:attrNameLst>
                                      </p:cBhvr>
                                      <p:tavLst>
                                        <p:tav tm="0" fmla="#ppt_y+(sin(-2*pi*(1-$))*-#ppt_x+cos(-2*pi*(1-$))*(1-#ppt_y))*(1-$)">
                                          <p:val>
                                            <p:fltVal val="0"/>
                                          </p:val>
                                        </p:tav>
                                        <p:tav tm="100000">
                                          <p:val>
                                            <p:fltVal val="1"/>
                                          </p:val>
                                        </p:tav>
                                      </p:tavLst>
                                    </p:anim>
                                  </p:childTnLst>
                                </p:cTn>
                              </p:par>
                              <p:par>
                                <p:cTn id="29" presetID="15" presetClass="entr" presetSubtype="0" fill="hold"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p:cTn id="31" dur="10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2" dur="1000" fill="hold"/>
                                        <p:tgtEl>
                                          <p:spTgt spid="3">
                                            <p:txEl>
                                              <p:pRg st="4" end="4"/>
                                            </p:txEl>
                                          </p:spTgt>
                                        </p:tgtEl>
                                        <p:attrNameLst>
                                          <p:attrName>ppt_h</p:attrName>
                                        </p:attrNameLst>
                                      </p:cBhvr>
                                      <p:tavLst>
                                        <p:tav tm="0">
                                          <p:val>
                                            <p:fltVal val="0"/>
                                          </p:val>
                                        </p:tav>
                                        <p:tav tm="100000">
                                          <p:val>
                                            <p:strVal val="#ppt_h"/>
                                          </p:val>
                                        </p:tav>
                                      </p:tavLst>
                                    </p:anim>
                                    <p:anim calcmode="lin" valueType="num">
                                      <p:cBhvr>
                                        <p:cTn id="33" dur="1000" fill="hold"/>
                                        <p:tgtEl>
                                          <p:spTgt spid="3">
                                            <p:txEl>
                                              <p:pRg st="4" end="4"/>
                                            </p:txEl>
                                          </p:spTgt>
                                        </p:tgtEl>
                                        <p:attrNameLst>
                                          <p:attrName>ppt_x</p:attrName>
                                        </p:attrNameLst>
                                      </p:cBhvr>
                                      <p:tavLst>
                                        <p:tav tm="0" fmla="#ppt_x+(cos(-2*pi*(1-$))*-#ppt_x-sin(-2*pi*(1-$))*(1-#ppt_y))*(1-$)">
                                          <p:val>
                                            <p:fltVal val="0"/>
                                          </p:val>
                                        </p:tav>
                                        <p:tav tm="100000">
                                          <p:val>
                                            <p:fltVal val="1"/>
                                          </p:val>
                                        </p:tav>
                                      </p:tavLst>
                                    </p:anim>
                                    <p:anim calcmode="lin" valueType="num">
                                      <p:cBhvr>
                                        <p:cTn id="34" dur="1000" fill="hold"/>
                                        <p:tgtEl>
                                          <p:spTgt spid="3">
                                            <p:txEl>
                                              <p:pRg st="4" end="4"/>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35" fill="hold">
                      <p:stCondLst>
                        <p:cond delay="indefinite"/>
                      </p:stCondLst>
                      <p:childTnLst>
                        <p:par>
                          <p:cTn id="36" fill="hold">
                            <p:stCondLst>
                              <p:cond delay="0"/>
                            </p:stCondLst>
                            <p:childTnLst>
                              <p:par>
                                <p:cTn id="37" presetID="15" presetClass="entr" presetSubtype="0" fill="hold"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 calcmode="lin" valueType="num">
                                      <p:cBhvr>
                                        <p:cTn id="39" dur="1000" fill="hold"/>
                                        <p:tgtEl>
                                          <p:spTgt spid="3">
                                            <p:txEl>
                                              <p:pRg st="7" end="7"/>
                                            </p:txEl>
                                          </p:spTgt>
                                        </p:tgtEl>
                                        <p:attrNameLst>
                                          <p:attrName>ppt_w</p:attrName>
                                        </p:attrNameLst>
                                      </p:cBhvr>
                                      <p:tavLst>
                                        <p:tav tm="0">
                                          <p:val>
                                            <p:fltVal val="0"/>
                                          </p:val>
                                        </p:tav>
                                        <p:tav tm="100000">
                                          <p:val>
                                            <p:strVal val="#ppt_w"/>
                                          </p:val>
                                        </p:tav>
                                      </p:tavLst>
                                    </p:anim>
                                    <p:anim calcmode="lin" valueType="num">
                                      <p:cBhvr>
                                        <p:cTn id="40" dur="1000" fill="hold"/>
                                        <p:tgtEl>
                                          <p:spTgt spid="3">
                                            <p:txEl>
                                              <p:pRg st="7" end="7"/>
                                            </p:txEl>
                                          </p:spTgt>
                                        </p:tgtEl>
                                        <p:attrNameLst>
                                          <p:attrName>ppt_h</p:attrName>
                                        </p:attrNameLst>
                                      </p:cBhvr>
                                      <p:tavLst>
                                        <p:tav tm="0">
                                          <p:val>
                                            <p:fltVal val="0"/>
                                          </p:val>
                                        </p:tav>
                                        <p:tav tm="100000">
                                          <p:val>
                                            <p:strVal val="#ppt_h"/>
                                          </p:val>
                                        </p:tav>
                                      </p:tavLst>
                                    </p:anim>
                                    <p:anim calcmode="lin" valueType="num">
                                      <p:cBhvr>
                                        <p:cTn id="41" dur="1000" fill="hold"/>
                                        <p:tgtEl>
                                          <p:spTgt spid="3">
                                            <p:txEl>
                                              <p:pRg st="7" end="7"/>
                                            </p:txEl>
                                          </p:spTgt>
                                        </p:tgtEl>
                                        <p:attrNameLst>
                                          <p:attrName>ppt_x</p:attrName>
                                        </p:attrNameLst>
                                      </p:cBhvr>
                                      <p:tavLst>
                                        <p:tav tm="0" fmla="#ppt_x+(cos(-2*pi*(1-$))*-#ppt_x-sin(-2*pi*(1-$))*(1-#ppt_y))*(1-$)">
                                          <p:val>
                                            <p:fltVal val="0"/>
                                          </p:val>
                                        </p:tav>
                                        <p:tav tm="100000">
                                          <p:val>
                                            <p:fltVal val="1"/>
                                          </p:val>
                                        </p:tav>
                                      </p:tavLst>
                                    </p:anim>
                                    <p:anim calcmode="lin" valueType="num">
                                      <p:cBhvr>
                                        <p:cTn id="42" dur="1000" fill="hold"/>
                                        <p:tgtEl>
                                          <p:spTgt spid="3">
                                            <p:txEl>
                                              <p:pRg st="7" end="7"/>
                                            </p:txEl>
                                          </p:spTgt>
                                        </p:tgtEl>
                                        <p:attrNameLst>
                                          <p:attrName>ppt_y</p:attrName>
                                        </p:attrNameLst>
                                      </p:cBhvr>
                                      <p:tavLst>
                                        <p:tav tm="0" fmla="#ppt_y+(sin(-2*pi*(1-$))*-#ppt_x+cos(-2*pi*(1-$))*(1-#ppt_y))*(1-$)">
                                          <p:val>
                                            <p:fltVal val="0"/>
                                          </p:val>
                                        </p:tav>
                                        <p:tav tm="100000">
                                          <p:val>
                                            <p:fltVal val="1"/>
                                          </p:val>
                                        </p:tav>
                                      </p:tavLst>
                                    </p:anim>
                                  </p:childTnLst>
                                </p:cTn>
                              </p:par>
                              <p:par>
                                <p:cTn id="43" presetID="15" presetClass="entr" presetSubtype="0" fill="hold" nodeType="with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 calcmode="lin" valueType="num">
                                      <p:cBhvr>
                                        <p:cTn id="45" dur="1000" fill="hold"/>
                                        <p:tgtEl>
                                          <p:spTgt spid="3">
                                            <p:txEl>
                                              <p:pRg st="8" end="8"/>
                                            </p:txEl>
                                          </p:spTgt>
                                        </p:tgtEl>
                                        <p:attrNameLst>
                                          <p:attrName>ppt_w</p:attrName>
                                        </p:attrNameLst>
                                      </p:cBhvr>
                                      <p:tavLst>
                                        <p:tav tm="0">
                                          <p:val>
                                            <p:fltVal val="0"/>
                                          </p:val>
                                        </p:tav>
                                        <p:tav tm="100000">
                                          <p:val>
                                            <p:strVal val="#ppt_w"/>
                                          </p:val>
                                        </p:tav>
                                      </p:tavLst>
                                    </p:anim>
                                    <p:anim calcmode="lin" valueType="num">
                                      <p:cBhvr>
                                        <p:cTn id="46" dur="1000" fill="hold"/>
                                        <p:tgtEl>
                                          <p:spTgt spid="3">
                                            <p:txEl>
                                              <p:pRg st="8" end="8"/>
                                            </p:txEl>
                                          </p:spTgt>
                                        </p:tgtEl>
                                        <p:attrNameLst>
                                          <p:attrName>ppt_h</p:attrName>
                                        </p:attrNameLst>
                                      </p:cBhvr>
                                      <p:tavLst>
                                        <p:tav tm="0">
                                          <p:val>
                                            <p:fltVal val="0"/>
                                          </p:val>
                                        </p:tav>
                                        <p:tav tm="100000">
                                          <p:val>
                                            <p:strVal val="#ppt_h"/>
                                          </p:val>
                                        </p:tav>
                                      </p:tavLst>
                                    </p:anim>
                                    <p:anim calcmode="lin" valueType="num">
                                      <p:cBhvr>
                                        <p:cTn id="47" dur="1000" fill="hold"/>
                                        <p:tgtEl>
                                          <p:spTgt spid="3">
                                            <p:txEl>
                                              <p:pRg st="8" end="8"/>
                                            </p:txEl>
                                          </p:spTgt>
                                        </p:tgtEl>
                                        <p:attrNameLst>
                                          <p:attrName>ppt_x</p:attrName>
                                        </p:attrNameLst>
                                      </p:cBhvr>
                                      <p:tavLst>
                                        <p:tav tm="0" fmla="#ppt_x+(cos(-2*pi*(1-$))*-#ppt_x-sin(-2*pi*(1-$))*(1-#ppt_y))*(1-$)">
                                          <p:val>
                                            <p:fltVal val="0"/>
                                          </p:val>
                                        </p:tav>
                                        <p:tav tm="100000">
                                          <p:val>
                                            <p:fltVal val="1"/>
                                          </p:val>
                                        </p:tav>
                                      </p:tavLst>
                                    </p:anim>
                                    <p:anim calcmode="lin" valueType="num">
                                      <p:cBhvr>
                                        <p:cTn id="48" dur="1000" fill="hold"/>
                                        <p:tgtEl>
                                          <p:spTgt spid="3">
                                            <p:txEl>
                                              <p:pRg st="8" end="8"/>
                                            </p:txEl>
                                          </p:spTgt>
                                        </p:tgtEl>
                                        <p:attrNameLst>
                                          <p:attrName>ppt_y</p:attrName>
                                        </p:attrNameLst>
                                      </p:cBhvr>
                                      <p:tavLst>
                                        <p:tav tm="0" fmla="#ppt_y+(sin(-2*pi*(1-$))*-#ppt_x+cos(-2*pi*(1-$))*(1-#ppt_y))*(1-$)">
                                          <p:val>
                                            <p:fltVal val="0"/>
                                          </p:val>
                                        </p:tav>
                                        <p:tav tm="100000">
                                          <p:val>
                                            <p:fltVal val="1"/>
                                          </p:val>
                                        </p:tav>
                                      </p:tavLst>
                                    </p:anim>
                                  </p:childTnLst>
                                </p:cTn>
                              </p:par>
                              <p:par>
                                <p:cTn id="49" presetID="15" presetClass="entr" presetSubtype="0" fill="hold" nodeType="withEffect">
                                  <p:stCondLst>
                                    <p:cond delay="0"/>
                                  </p:stCondLst>
                                  <p:childTnLst>
                                    <p:set>
                                      <p:cBhvr>
                                        <p:cTn id="50" dur="1" fill="hold">
                                          <p:stCondLst>
                                            <p:cond delay="0"/>
                                          </p:stCondLst>
                                        </p:cTn>
                                        <p:tgtEl>
                                          <p:spTgt spid="3">
                                            <p:txEl>
                                              <p:pRg st="9" end="9"/>
                                            </p:txEl>
                                          </p:spTgt>
                                        </p:tgtEl>
                                        <p:attrNameLst>
                                          <p:attrName>style.visibility</p:attrName>
                                        </p:attrNameLst>
                                      </p:cBhvr>
                                      <p:to>
                                        <p:strVal val="visible"/>
                                      </p:to>
                                    </p:set>
                                    <p:anim calcmode="lin" valueType="num">
                                      <p:cBhvr>
                                        <p:cTn id="51" dur="1000" fill="hold"/>
                                        <p:tgtEl>
                                          <p:spTgt spid="3">
                                            <p:txEl>
                                              <p:pRg st="9" end="9"/>
                                            </p:txEl>
                                          </p:spTgt>
                                        </p:tgtEl>
                                        <p:attrNameLst>
                                          <p:attrName>ppt_w</p:attrName>
                                        </p:attrNameLst>
                                      </p:cBhvr>
                                      <p:tavLst>
                                        <p:tav tm="0">
                                          <p:val>
                                            <p:fltVal val="0"/>
                                          </p:val>
                                        </p:tav>
                                        <p:tav tm="100000">
                                          <p:val>
                                            <p:strVal val="#ppt_w"/>
                                          </p:val>
                                        </p:tav>
                                      </p:tavLst>
                                    </p:anim>
                                    <p:anim calcmode="lin" valueType="num">
                                      <p:cBhvr>
                                        <p:cTn id="52" dur="1000" fill="hold"/>
                                        <p:tgtEl>
                                          <p:spTgt spid="3">
                                            <p:txEl>
                                              <p:pRg st="9" end="9"/>
                                            </p:txEl>
                                          </p:spTgt>
                                        </p:tgtEl>
                                        <p:attrNameLst>
                                          <p:attrName>ppt_h</p:attrName>
                                        </p:attrNameLst>
                                      </p:cBhvr>
                                      <p:tavLst>
                                        <p:tav tm="0">
                                          <p:val>
                                            <p:fltVal val="0"/>
                                          </p:val>
                                        </p:tav>
                                        <p:tav tm="100000">
                                          <p:val>
                                            <p:strVal val="#ppt_h"/>
                                          </p:val>
                                        </p:tav>
                                      </p:tavLst>
                                    </p:anim>
                                    <p:anim calcmode="lin" valueType="num">
                                      <p:cBhvr>
                                        <p:cTn id="53" dur="1000" fill="hold"/>
                                        <p:tgtEl>
                                          <p:spTgt spid="3">
                                            <p:txEl>
                                              <p:pRg st="9" end="9"/>
                                            </p:txEl>
                                          </p:spTgt>
                                        </p:tgtEl>
                                        <p:attrNameLst>
                                          <p:attrName>ppt_x</p:attrName>
                                        </p:attrNameLst>
                                      </p:cBhvr>
                                      <p:tavLst>
                                        <p:tav tm="0" fmla="#ppt_x+(cos(-2*pi*(1-$))*-#ppt_x-sin(-2*pi*(1-$))*(1-#ppt_y))*(1-$)">
                                          <p:val>
                                            <p:fltVal val="0"/>
                                          </p:val>
                                        </p:tav>
                                        <p:tav tm="100000">
                                          <p:val>
                                            <p:fltVal val="1"/>
                                          </p:val>
                                        </p:tav>
                                      </p:tavLst>
                                    </p:anim>
                                    <p:anim calcmode="lin" valueType="num">
                                      <p:cBhvr>
                                        <p:cTn id="54" dur="1000" fill="hold"/>
                                        <p:tgtEl>
                                          <p:spTgt spid="3">
                                            <p:txEl>
                                              <p:pRg st="9" end="9"/>
                                            </p:txEl>
                                          </p:spTgt>
                                        </p:tgtEl>
                                        <p:attrNameLst>
                                          <p:attrName>ppt_y</p:attrName>
                                        </p:attrNameLst>
                                      </p:cBhvr>
                                      <p:tavLst>
                                        <p:tav tm="0" fmla="#ppt_y+(sin(-2*pi*(1-$))*-#ppt_x+cos(-2*pi*(1-$))*(1-#ppt_y))*(1-$)">
                                          <p:val>
                                            <p:fltVal val="0"/>
                                          </p:val>
                                        </p:tav>
                                        <p:tav tm="100000">
                                          <p:val>
                                            <p:fltVal val="1"/>
                                          </p:val>
                                        </p:tav>
                                      </p:tavLst>
                                    </p:anim>
                                  </p:childTnLst>
                                </p:cTn>
                              </p:par>
                              <p:par>
                                <p:cTn id="55" presetID="15" presetClass="entr" presetSubtype="0" fill="hold" nodeType="with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 calcmode="lin" valueType="num">
                                      <p:cBhvr>
                                        <p:cTn id="57" dur="1000" fill="hold"/>
                                        <p:tgtEl>
                                          <p:spTgt spid="3">
                                            <p:txEl>
                                              <p:pRg st="10" end="10"/>
                                            </p:txEl>
                                          </p:spTgt>
                                        </p:tgtEl>
                                        <p:attrNameLst>
                                          <p:attrName>ppt_w</p:attrName>
                                        </p:attrNameLst>
                                      </p:cBhvr>
                                      <p:tavLst>
                                        <p:tav tm="0">
                                          <p:val>
                                            <p:fltVal val="0"/>
                                          </p:val>
                                        </p:tav>
                                        <p:tav tm="100000">
                                          <p:val>
                                            <p:strVal val="#ppt_w"/>
                                          </p:val>
                                        </p:tav>
                                      </p:tavLst>
                                    </p:anim>
                                    <p:anim calcmode="lin" valueType="num">
                                      <p:cBhvr>
                                        <p:cTn id="58" dur="1000" fill="hold"/>
                                        <p:tgtEl>
                                          <p:spTgt spid="3">
                                            <p:txEl>
                                              <p:pRg st="10" end="10"/>
                                            </p:txEl>
                                          </p:spTgt>
                                        </p:tgtEl>
                                        <p:attrNameLst>
                                          <p:attrName>ppt_h</p:attrName>
                                        </p:attrNameLst>
                                      </p:cBhvr>
                                      <p:tavLst>
                                        <p:tav tm="0">
                                          <p:val>
                                            <p:fltVal val="0"/>
                                          </p:val>
                                        </p:tav>
                                        <p:tav tm="100000">
                                          <p:val>
                                            <p:strVal val="#ppt_h"/>
                                          </p:val>
                                        </p:tav>
                                      </p:tavLst>
                                    </p:anim>
                                    <p:anim calcmode="lin" valueType="num">
                                      <p:cBhvr>
                                        <p:cTn id="59" dur="1000" fill="hold"/>
                                        <p:tgtEl>
                                          <p:spTgt spid="3">
                                            <p:txEl>
                                              <p:pRg st="10" end="10"/>
                                            </p:txEl>
                                          </p:spTgt>
                                        </p:tgtEl>
                                        <p:attrNameLst>
                                          <p:attrName>ppt_x</p:attrName>
                                        </p:attrNameLst>
                                      </p:cBhvr>
                                      <p:tavLst>
                                        <p:tav tm="0" fmla="#ppt_x+(cos(-2*pi*(1-$))*-#ppt_x-sin(-2*pi*(1-$))*(1-#ppt_y))*(1-$)">
                                          <p:val>
                                            <p:fltVal val="0"/>
                                          </p:val>
                                        </p:tav>
                                        <p:tav tm="100000">
                                          <p:val>
                                            <p:fltVal val="1"/>
                                          </p:val>
                                        </p:tav>
                                      </p:tavLst>
                                    </p:anim>
                                    <p:anim calcmode="lin" valueType="num">
                                      <p:cBhvr>
                                        <p:cTn id="60" dur="1000" fill="hold"/>
                                        <p:tgtEl>
                                          <p:spTgt spid="3">
                                            <p:txEl>
                                              <p:pRg st="10" end="10"/>
                                            </p:txEl>
                                          </p:spTgt>
                                        </p:tgtEl>
                                        <p:attrNameLst>
                                          <p:attrName>ppt_y</p:attrName>
                                        </p:attrNameLst>
                                      </p:cBhvr>
                                      <p:tavLst>
                                        <p:tav tm="0" fmla="#ppt_y+(sin(-2*pi*(1-$))*-#ppt_x+cos(-2*pi*(1-$))*(1-#ppt_y))*(1-$)">
                                          <p:val>
                                            <p:fltVal val="0"/>
                                          </p:val>
                                        </p:tav>
                                        <p:tav tm="100000">
                                          <p:val>
                                            <p:fltVal val="1"/>
                                          </p:val>
                                        </p:tav>
                                      </p:tavLst>
                                    </p:anim>
                                  </p:childTnLst>
                                </p:cTn>
                              </p:par>
                              <p:par>
                                <p:cTn id="61" presetID="15" presetClass="entr" presetSubtype="0" fill="hold" nodeType="withEffect">
                                  <p:stCondLst>
                                    <p:cond delay="0"/>
                                  </p:stCondLst>
                                  <p:childTnLst>
                                    <p:set>
                                      <p:cBhvr>
                                        <p:cTn id="62" dur="1" fill="hold">
                                          <p:stCondLst>
                                            <p:cond delay="0"/>
                                          </p:stCondLst>
                                        </p:cTn>
                                        <p:tgtEl>
                                          <p:spTgt spid="3">
                                            <p:txEl>
                                              <p:pRg st="11" end="11"/>
                                            </p:txEl>
                                          </p:spTgt>
                                        </p:tgtEl>
                                        <p:attrNameLst>
                                          <p:attrName>style.visibility</p:attrName>
                                        </p:attrNameLst>
                                      </p:cBhvr>
                                      <p:to>
                                        <p:strVal val="visible"/>
                                      </p:to>
                                    </p:set>
                                    <p:anim calcmode="lin" valueType="num">
                                      <p:cBhvr>
                                        <p:cTn id="63" dur="1000" fill="hold"/>
                                        <p:tgtEl>
                                          <p:spTgt spid="3">
                                            <p:txEl>
                                              <p:pRg st="11" end="11"/>
                                            </p:txEl>
                                          </p:spTgt>
                                        </p:tgtEl>
                                        <p:attrNameLst>
                                          <p:attrName>ppt_w</p:attrName>
                                        </p:attrNameLst>
                                      </p:cBhvr>
                                      <p:tavLst>
                                        <p:tav tm="0">
                                          <p:val>
                                            <p:fltVal val="0"/>
                                          </p:val>
                                        </p:tav>
                                        <p:tav tm="100000">
                                          <p:val>
                                            <p:strVal val="#ppt_w"/>
                                          </p:val>
                                        </p:tav>
                                      </p:tavLst>
                                    </p:anim>
                                    <p:anim calcmode="lin" valueType="num">
                                      <p:cBhvr>
                                        <p:cTn id="64" dur="1000" fill="hold"/>
                                        <p:tgtEl>
                                          <p:spTgt spid="3">
                                            <p:txEl>
                                              <p:pRg st="11" end="11"/>
                                            </p:txEl>
                                          </p:spTgt>
                                        </p:tgtEl>
                                        <p:attrNameLst>
                                          <p:attrName>ppt_h</p:attrName>
                                        </p:attrNameLst>
                                      </p:cBhvr>
                                      <p:tavLst>
                                        <p:tav tm="0">
                                          <p:val>
                                            <p:fltVal val="0"/>
                                          </p:val>
                                        </p:tav>
                                        <p:tav tm="100000">
                                          <p:val>
                                            <p:strVal val="#ppt_h"/>
                                          </p:val>
                                        </p:tav>
                                      </p:tavLst>
                                    </p:anim>
                                    <p:anim calcmode="lin" valueType="num">
                                      <p:cBhvr>
                                        <p:cTn id="65" dur="1000" fill="hold"/>
                                        <p:tgtEl>
                                          <p:spTgt spid="3">
                                            <p:txEl>
                                              <p:pRg st="11" end="11"/>
                                            </p:txEl>
                                          </p:spTgt>
                                        </p:tgtEl>
                                        <p:attrNameLst>
                                          <p:attrName>ppt_x</p:attrName>
                                        </p:attrNameLst>
                                      </p:cBhvr>
                                      <p:tavLst>
                                        <p:tav tm="0" fmla="#ppt_x+(cos(-2*pi*(1-$))*-#ppt_x-sin(-2*pi*(1-$))*(1-#ppt_y))*(1-$)">
                                          <p:val>
                                            <p:fltVal val="0"/>
                                          </p:val>
                                        </p:tav>
                                        <p:tav tm="100000">
                                          <p:val>
                                            <p:fltVal val="1"/>
                                          </p:val>
                                        </p:tav>
                                      </p:tavLst>
                                    </p:anim>
                                    <p:anim calcmode="lin" valueType="num">
                                      <p:cBhvr>
                                        <p:cTn id="66" dur="1000" fill="hold"/>
                                        <p:tgtEl>
                                          <p:spTgt spid="3">
                                            <p:txEl>
                                              <p:pRg st="11" end="11"/>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48009">
              <a:schemeClr val="accent4">
                <a:lumMod val="35000"/>
              </a:schemeClr>
            </a:gs>
            <a:gs pos="39000">
              <a:schemeClr val="bg1"/>
            </a:gs>
            <a:gs pos="63000">
              <a:srgbClr val="7030A0">
                <a:lumMod val="86000"/>
              </a:srgbClr>
            </a:gs>
          </a:gsLst>
          <a:lin ang="14400000" scaled="0"/>
          <a:tileRect/>
        </a:gradFill>
        <a:effectLst/>
      </p:bgPr>
    </p:bg>
    <p:spTree>
      <p:nvGrpSpPr>
        <p:cNvPr id="1" name="">
          <a:extLst>
            <a:ext uri="{FF2B5EF4-FFF2-40B4-BE49-F238E27FC236}">
              <a16:creationId xmlns:a16="http://schemas.microsoft.com/office/drawing/2014/main" id="{13B3C2F1-5F1A-F8E0-12A4-20556F475DEF}"/>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458DFB-CC80-11CF-297A-501B9ABAF5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64BADD-E6AA-9B52-2C3C-EDC0469BDEBF}"/>
              </a:ext>
            </a:extLst>
          </p:cNvPr>
          <p:cNvSpPr>
            <a:spLocks noGrp="1"/>
          </p:cNvSpPr>
          <p:nvPr>
            <p:ph type="title"/>
          </p:nvPr>
        </p:nvSpPr>
        <p:spPr>
          <a:xfrm>
            <a:off x="517868" y="649128"/>
            <a:ext cx="8686800" cy="516332"/>
          </a:xfrm>
        </p:spPr>
        <p:txBody>
          <a:bodyPr>
            <a:normAutofit fontScale="90000"/>
          </a:bodyPr>
          <a:lstStyle/>
          <a:p>
            <a:r>
              <a:rPr lang="en-GB" sz="4400"/>
              <a:t>Testing and Evaluation </a:t>
            </a:r>
          </a:p>
        </p:txBody>
      </p:sp>
      <p:sp>
        <p:nvSpPr>
          <p:cNvPr id="3" name="Content Placeholder 2">
            <a:extLst>
              <a:ext uri="{FF2B5EF4-FFF2-40B4-BE49-F238E27FC236}">
                <a16:creationId xmlns:a16="http://schemas.microsoft.com/office/drawing/2014/main" id="{F9828055-E735-A930-4C48-DCA86158A4EC}"/>
              </a:ext>
            </a:extLst>
          </p:cNvPr>
          <p:cNvSpPr>
            <a:spLocks noGrp="1"/>
          </p:cNvSpPr>
          <p:nvPr>
            <p:ph idx="1"/>
          </p:nvPr>
        </p:nvSpPr>
        <p:spPr>
          <a:xfrm>
            <a:off x="178102" y="1667948"/>
            <a:ext cx="8732521" cy="4728993"/>
          </a:xfrm>
        </p:spPr>
        <p:txBody>
          <a:bodyPr vert="horz" lIns="91440" tIns="45720" rIns="91440" bIns="45720" rtlCol="0" anchor="t">
            <a:normAutofit fontScale="77500" lnSpcReduction="20000"/>
          </a:bodyPr>
          <a:lstStyle/>
          <a:p>
            <a:r>
              <a:rPr lang="en-GB" sz="2200" b="1">
                <a:solidFill>
                  <a:schemeClr val="accent2">
                    <a:lumMod val="40000"/>
                    <a:lumOff val="60000"/>
                  </a:schemeClr>
                </a:solidFill>
                <a:effectLst/>
                <a:cs typeface="Helvetica"/>
              </a:rPr>
              <a:t>How was it tested and assessed?</a:t>
            </a:r>
          </a:p>
          <a:p>
            <a:pPr marL="285750" indent="-285750">
              <a:buFont typeface="Arial"/>
              <a:buChar char="•"/>
            </a:pPr>
            <a:r>
              <a:rPr lang="en-GB" sz="1900">
                <a:ea typeface="+mn-lt"/>
                <a:cs typeface="+mn-lt"/>
              </a:rPr>
              <a:t>Used multiple testing approaches: unit (82%), integration (78%), user flow (90%)</a:t>
            </a:r>
            <a:endParaRPr lang="en-GB"/>
          </a:p>
          <a:p>
            <a:pPr marL="285750" indent="-285750">
              <a:buFont typeface="Arial"/>
              <a:buChar char="•"/>
            </a:pPr>
            <a:r>
              <a:rPr lang="en-GB" sz="1900">
                <a:ea typeface="+mn-lt"/>
                <a:cs typeface="+mn-lt"/>
              </a:rPr>
              <a:t>Created structured Bug Tracking Report with severity classifications</a:t>
            </a:r>
            <a:endParaRPr lang="en-GB"/>
          </a:p>
          <a:p>
            <a:pPr marL="285750" indent="-285750">
              <a:buFont typeface="Arial"/>
              <a:buChar char="•"/>
            </a:pPr>
            <a:r>
              <a:rPr lang="en-GB" sz="1900">
                <a:ea typeface="+mn-lt"/>
                <a:cs typeface="+mn-lt"/>
              </a:rPr>
              <a:t>Identified 2 specific bugs with resolution plans</a:t>
            </a:r>
            <a:endParaRPr lang="en-GB"/>
          </a:p>
          <a:p>
            <a:pPr marL="285750" indent="-285750">
              <a:buFont typeface="Arial"/>
              <a:buChar char="•"/>
            </a:pPr>
            <a:r>
              <a:rPr lang="en-GB" sz="1900">
                <a:ea typeface="+mn-lt"/>
                <a:cs typeface="+mn-lt"/>
              </a:rPr>
              <a:t>Performed cross-browser testing and mobile responsiveness verification</a:t>
            </a:r>
            <a:endParaRPr lang="en-GB"/>
          </a:p>
          <a:p>
            <a:pPr marL="285750" indent="-285750">
              <a:buFont typeface="Arial"/>
              <a:buChar char="•"/>
            </a:pPr>
            <a:r>
              <a:rPr lang="en-GB" sz="1900">
                <a:ea typeface="+mn-lt"/>
                <a:cs typeface="+mn-lt"/>
              </a:rPr>
              <a:t>Results: 9 test cases with 7 passing (78% success rate)</a:t>
            </a:r>
            <a:endParaRPr lang="en-GB"/>
          </a:p>
          <a:p>
            <a:endParaRPr lang="en-GB" sz="1900">
              <a:cs typeface="Helvetica"/>
            </a:endParaRPr>
          </a:p>
          <a:p>
            <a:pPr marL="285750" indent="-285750">
              <a:buFont typeface="Arial" panose="020B0604020202020204" pitchFamily="34" charset="0"/>
              <a:buChar char="•"/>
            </a:pPr>
            <a:endParaRPr lang="en-GB" sz="1600">
              <a:latin typeface="Helvetica"/>
              <a:cs typeface="Helvetica"/>
            </a:endParaRPr>
          </a:p>
          <a:p>
            <a:r>
              <a:rPr lang="en-GB" sz="2200" b="1">
                <a:solidFill>
                  <a:schemeClr val="accent2">
                    <a:lumMod val="40000"/>
                    <a:lumOff val="60000"/>
                  </a:schemeClr>
                </a:solidFill>
                <a:effectLst/>
                <a:cs typeface="Helvetica"/>
              </a:rPr>
              <a:t>How was the product evaluated?</a:t>
            </a:r>
          </a:p>
          <a:p>
            <a:pPr marL="285750" indent="-285750">
              <a:buChar char="•"/>
            </a:pPr>
            <a:r>
              <a:rPr lang="en-GB" sz="2100"/>
              <a:t> </a:t>
            </a:r>
            <a:r>
              <a:rPr lang="en-GB" sz="2100">
                <a:ea typeface="+mn-lt"/>
                <a:cs typeface="+mn-lt"/>
              </a:rPr>
              <a:t>Implemented Quality Metrics Dashboard tracking functionality, security, performance</a:t>
            </a:r>
          </a:p>
          <a:p>
            <a:pPr marL="285750" indent="-285750">
              <a:buChar char="•"/>
            </a:pPr>
            <a:r>
              <a:rPr lang="en-GB" sz="2100">
                <a:ea typeface="+mn-lt"/>
                <a:cs typeface="+mn-lt"/>
              </a:rPr>
              <a:t>Security assessment: 85% compliance with only one medium vulnerability</a:t>
            </a:r>
            <a:endParaRPr lang="en-GB"/>
          </a:p>
          <a:p>
            <a:pPr marL="285750" indent="-285750">
              <a:buChar char="•"/>
            </a:pPr>
            <a:r>
              <a:rPr lang="en-GB" sz="2100">
                <a:ea typeface="+mn-lt"/>
                <a:cs typeface="+mn-lt"/>
              </a:rPr>
              <a:t>Performance metrics: 1.2s page load, 2.5s booking creation time</a:t>
            </a:r>
            <a:endParaRPr lang="en-GB"/>
          </a:p>
          <a:p>
            <a:pPr marL="285750" indent="-285750">
              <a:buChar char="•"/>
            </a:pPr>
            <a:r>
              <a:rPr lang="en-GB" sz="2100">
                <a:ea typeface="+mn-lt"/>
                <a:cs typeface="+mn-lt"/>
              </a:rPr>
              <a:t>100% navigation success rate and data consistency</a:t>
            </a:r>
            <a:endParaRPr lang="en-GB"/>
          </a:p>
          <a:p>
            <a:pPr marL="285750" indent="-285750">
              <a:buChar char="•"/>
            </a:pPr>
            <a:r>
              <a:rPr lang="en-GB" sz="2100">
                <a:ea typeface="+mn-lt"/>
                <a:cs typeface="+mn-lt"/>
              </a:rPr>
              <a:t>Overall quality score: 82/100 (target: 90/100)</a:t>
            </a:r>
            <a:endParaRPr lang="en-GB"/>
          </a:p>
          <a:p>
            <a:endParaRPr lang="en-GB" sz="2100"/>
          </a:p>
        </p:txBody>
      </p:sp>
      <p:sp>
        <p:nvSpPr>
          <p:cNvPr id="10" name="Rectangle 9">
            <a:extLst>
              <a:ext uri="{FF2B5EF4-FFF2-40B4-BE49-F238E27FC236}">
                <a16:creationId xmlns:a16="http://schemas.microsoft.com/office/drawing/2014/main" id="{FF416EFD-8FF6-5336-A75A-72BCDAC4C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264859A-1765-3796-6238-A8D59A857DA9}"/>
              </a:ext>
            </a:extLst>
          </p:cNvPr>
          <p:cNvSpPr txBox="1"/>
          <p:nvPr/>
        </p:nvSpPr>
        <p:spPr>
          <a:xfrm>
            <a:off x="7085936" y="231091"/>
            <a:ext cx="2118732" cy="276999"/>
          </a:xfrm>
          <a:prstGeom prst="rect">
            <a:avLst/>
          </a:prstGeom>
          <a:noFill/>
        </p:spPr>
        <p:txBody>
          <a:bodyPr wrap="square" rtlCol="0">
            <a:spAutoFit/>
          </a:bodyPr>
          <a:lstStyle/>
          <a:p>
            <a:r>
              <a:rPr lang="en-GB" sz="1200"/>
              <a:t>Nisha</a:t>
            </a:r>
          </a:p>
        </p:txBody>
      </p:sp>
      <p:sp>
        <p:nvSpPr>
          <p:cNvPr id="5" name="TextBox 4">
            <a:extLst>
              <a:ext uri="{FF2B5EF4-FFF2-40B4-BE49-F238E27FC236}">
                <a16:creationId xmlns:a16="http://schemas.microsoft.com/office/drawing/2014/main" id="{C7673DB9-D2DE-FEAC-2403-7A70D7BEF40D}"/>
              </a:ext>
            </a:extLst>
          </p:cNvPr>
          <p:cNvSpPr txBox="1"/>
          <p:nvPr/>
        </p:nvSpPr>
        <p:spPr>
          <a:xfrm>
            <a:off x="5134471" y="231091"/>
            <a:ext cx="1951465" cy="276999"/>
          </a:xfrm>
          <a:prstGeom prst="rect">
            <a:avLst/>
          </a:prstGeom>
          <a:noFill/>
        </p:spPr>
        <p:txBody>
          <a:bodyPr wrap="square" rtlCol="0">
            <a:spAutoFit/>
          </a:bodyPr>
          <a:lstStyle/>
          <a:p>
            <a:r>
              <a:rPr lang="en-GB" sz="1200"/>
              <a:t>Now presenting ;</a:t>
            </a:r>
          </a:p>
        </p:txBody>
      </p:sp>
      <p:sp>
        <p:nvSpPr>
          <p:cNvPr id="6" name="TextBox 5">
            <a:extLst>
              <a:ext uri="{FF2B5EF4-FFF2-40B4-BE49-F238E27FC236}">
                <a16:creationId xmlns:a16="http://schemas.microsoft.com/office/drawing/2014/main" id="{34578DA3-F250-383A-C3C9-BCDA9E60EFE8}"/>
              </a:ext>
            </a:extLst>
          </p:cNvPr>
          <p:cNvSpPr txBox="1"/>
          <p:nvPr/>
        </p:nvSpPr>
        <p:spPr>
          <a:xfrm>
            <a:off x="517868" y="233571"/>
            <a:ext cx="3337869" cy="276999"/>
          </a:xfrm>
          <a:prstGeom prst="rect">
            <a:avLst/>
          </a:prstGeom>
          <a:noFill/>
        </p:spPr>
        <p:txBody>
          <a:bodyPr wrap="square" rtlCol="0">
            <a:spAutoFit/>
          </a:bodyPr>
          <a:lstStyle/>
          <a:p>
            <a:r>
              <a:rPr lang="en-GB" sz="1200"/>
              <a:t>GROUP  A3_5 TEAM PROJECT 24/25</a:t>
            </a:r>
          </a:p>
        </p:txBody>
      </p:sp>
      <p:pic>
        <p:nvPicPr>
          <p:cNvPr id="1026" name="Picture 2" descr="Evaluating and Empowering Testers in Agile Teams - Tales of Testing">
            <a:extLst>
              <a:ext uri="{FF2B5EF4-FFF2-40B4-BE49-F238E27FC236}">
                <a16:creationId xmlns:a16="http://schemas.microsoft.com/office/drawing/2014/main" id="{2D2AA1F0-316A-2936-7703-0734EF9BE7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8408" y="1814747"/>
            <a:ext cx="4950544" cy="2782548"/>
          </a:xfrm>
          <a:prstGeom prst="rect">
            <a:avLst/>
          </a:prstGeom>
          <a:noFill/>
          <a:effectLst>
            <a:softEdge rad="77451"/>
          </a:effectLst>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3B27930-5B74-9A4E-9805-CBA7E2867D56}"/>
              </a:ext>
            </a:extLst>
          </p:cNvPr>
          <p:cNvSpPr txBox="1"/>
          <p:nvPr/>
        </p:nvSpPr>
        <p:spPr>
          <a:xfrm>
            <a:off x="9524408" y="4597295"/>
            <a:ext cx="3105742" cy="430887"/>
          </a:xfrm>
          <a:prstGeom prst="rect">
            <a:avLst/>
          </a:prstGeom>
          <a:noFill/>
        </p:spPr>
        <p:txBody>
          <a:bodyPr wrap="square">
            <a:spAutoFit/>
          </a:bodyPr>
          <a:lstStyle/>
          <a:p>
            <a:r>
              <a:rPr lang="en-GB" sz="1100"/>
              <a:t>(</a:t>
            </a:r>
            <a:r>
              <a:rPr lang="en-GB" sz="1100" err="1"/>
              <a:t>Lalitbhamare</a:t>
            </a:r>
            <a:r>
              <a:rPr lang="en-GB" sz="1100"/>
              <a:t>, </a:t>
            </a:r>
            <a:r>
              <a:rPr lang="en-GB" sz="1100" i="1"/>
              <a:t>Evaluating and empowering testers in agile teams</a:t>
            </a:r>
            <a:r>
              <a:rPr lang="en-GB" sz="1100"/>
              <a:t> 2021)</a:t>
            </a:r>
          </a:p>
        </p:txBody>
      </p:sp>
    </p:spTree>
    <p:extLst>
      <p:ext uri="{BB962C8B-B14F-4D97-AF65-F5344CB8AC3E}">
        <p14:creationId xmlns:p14="http://schemas.microsoft.com/office/powerpoint/2010/main" val="14397393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3">
                                            <p:txEl>
                                              <p:pRg st="0" end="0"/>
                                            </p:txEl>
                                          </p:spTgt>
                                        </p:tgtEl>
                                        <p:attrNameLst>
                                          <p:attrName>ppt_y</p:attrName>
                                        </p:attrNameLst>
                                      </p:cBhvr>
                                      <p:tavLst>
                                        <p:tav tm="0" fmla="#ppt_y+(sin(-2*pi*(1-$))*-#ppt_x+cos(-2*pi*(1-$))*(1-#ppt_y))*(1-$)">
                                          <p:val>
                                            <p:fltVal val="0"/>
                                          </p:val>
                                        </p:tav>
                                        <p:tav tm="100000">
                                          <p:val>
                                            <p:fltVal val="1"/>
                                          </p:val>
                                        </p:tav>
                                      </p:tavLst>
                                    </p:anim>
                                  </p:childTnLst>
                                </p:cTn>
                              </p:par>
                              <p:par>
                                <p:cTn id="11" presetID="15"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p:cTn id="13"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4"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15" dur="1000" fill="hold"/>
                                        <p:tgtEl>
                                          <p:spTgt spid="3">
                                            <p:txEl>
                                              <p:pRg st="1" end="1"/>
                                            </p:txEl>
                                          </p:spTgt>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3">
                                            <p:txEl>
                                              <p:pRg st="1" end="1"/>
                                            </p:txEl>
                                          </p:spTgt>
                                        </p:tgtEl>
                                        <p:attrNameLst>
                                          <p:attrName>ppt_y</p:attrName>
                                        </p:attrNameLst>
                                      </p:cBhvr>
                                      <p:tavLst>
                                        <p:tav tm="0" fmla="#ppt_y+(sin(-2*pi*(1-$))*-#ppt_x+cos(-2*pi*(1-$))*(1-#ppt_y))*(1-$)">
                                          <p:val>
                                            <p:fltVal val="0"/>
                                          </p:val>
                                        </p:tav>
                                        <p:tav tm="100000">
                                          <p:val>
                                            <p:fltVal val="1"/>
                                          </p:val>
                                        </p:tav>
                                      </p:tavLst>
                                    </p:anim>
                                  </p:childTnLst>
                                </p:cTn>
                              </p:par>
                              <p:par>
                                <p:cTn id="17" presetID="15"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p:cTn id="19"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0"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1" dur="1000" fill="hold"/>
                                        <p:tgtEl>
                                          <p:spTgt spid="3">
                                            <p:txEl>
                                              <p:pRg st="2" end="2"/>
                                            </p:txEl>
                                          </p:spTgt>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3">
                                            <p:txEl>
                                              <p:pRg st="2" end="2"/>
                                            </p:txEl>
                                          </p:spTgt>
                                        </p:tgtEl>
                                        <p:attrNameLst>
                                          <p:attrName>ppt_y</p:attrName>
                                        </p:attrNameLst>
                                      </p:cBhvr>
                                      <p:tavLst>
                                        <p:tav tm="0" fmla="#ppt_y+(sin(-2*pi*(1-$))*-#ppt_x+cos(-2*pi*(1-$))*(1-#ppt_y))*(1-$)">
                                          <p:val>
                                            <p:fltVal val="0"/>
                                          </p:val>
                                        </p:tav>
                                        <p:tav tm="100000">
                                          <p:val>
                                            <p:fltVal val="1"/>
                                          </p:val>
                                        </p:tav>
                                      </p:tavLst>
                                    </p:anim>
                                  </p:childTnLst>
                                </p:cTn>
                              </p:par>
                              <p:par>
                                <p:cTn id="23" presetID="15" presetClass="entr" presetSubtype="0"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p:cTn id="25"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6"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27" dur="1000" fill="hold"/>
                                        <p:tgtEl>
                                          <p:spTgt spid="3">
                                            <p:txEl>
                                              <p:pRg st="3" end="3"/>
                                            </p:txEl>
                                          </p:spTgt>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3">
                                            <p:txEl>
                                              <p:pRg st="3" end="3"/>
                                            </p:txEl>
                                          </p:spTgt>
                                        </p:tgtEl>
                                        <p:attrNameLst>
                                          <p:attrName>ppt_y</p:attrName>
                                        </p:attrNameLst>
                                      </p:cBhvr>
                                      <p:tavLst>
                                        <p:tav tm="0" fmla="#ppt_y+(sin(-2*pi*(1-$))*-#ppt_x+cos(-2*pi*(1-$))*(1-#ppt_y))*(1-$)">
                                          <p:val>
                                            <p:fltVal val="0"/>
                                          </p:val>
                                        </p:tav>
                                        <p:tav tm="100000">
                                          <p:val>
                                            <p:fltVal val="1"/>
                                          </p:val>
                                        </p:tav>
                                      </p:tavLst>
                                    </p:anim>
                                  </p:childTnLst>
                                </p:cTn>
                              </p:par>
                              <p:par>
                                <p:cTn id="29" presetID="15" presetClass="entr" presetSubtype="0" fill="hold"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p:cTn id="31" dur="10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2" dur="1000" fill="hold"/>
                                        <p:tgtEl>
                                          <p:spTgt spid="3">
                                            <p:txEl>
                                              <p:pRg st="4" end="4"/>
                                            </p:txEl>
                                          </p:spTgt>
                                        </p:tgtEl>
                                        <p:attrNameLst>
                                          <p:attrName>ppt_h</p:attrName>
                                        </p:attrNameLst>
                                      </p:cBhvr>
                                      <p:tavLst>
                                        <p:tav tm="0">
                                          <p:val>
                                            <p:fltVal val="0"/>
                                          </p:val>
                                        </p:tav>
                                        <p:tav tm="100000">
                                          <p:val>
                                            <p:strVal val="#ppt_h"/>
                                          </p:val>
                                        </p:tav>
                                      </p:tavLst>
                                    </p:anim>
                                    <p:anim calcmode="lin" valueType="num">
                                      <p:cBhvr>
                                        <p:cTn id="33" dur="1000" fill="hold"/>
                                        <p:tgtEl>
                                          <p:spTgt spid="3">
                                            <p:txEl>
                                              <p:pRg st="4" end="4"/>
                                            </p:txEl>
                                          </p:spTgt>
                                        </p:tgtEl>
                                        <p:attrNameLst>
                                          <p:attrName>ppt_x</p:attrName>
                                        </p:attrNameLst>
                                      </p:cBhvr>
                                      <p:tavLst>
                                        <p:tav tm="0" fmla="#ppt_x+(cos(-2*pi*(1-$))*-#ppt_x-sin(-2*pi*(1-$))*(1-#ppt_y))*(1-$)">
                                          <p:val>
                                            <p:fltVal val="0"/>
                                          </p:val>
                                        </p:tav>
                                        <p:tav tm="100000">
                                          <p:val>
                                            <p:fltVal val="1"/>
                                          </p:val>
                                        </p:tav>
                                      </p:tavLst>
                                    </p:anim>
                                    <p:anim calcmode="lin" valueType="num">
                                      <p:cBhvr>
                                        <p:cTn id="34" dur="1000" fill="hold"/>
                                        <p:tgtEl>
                                          <p:spTgt spid="3">
                                            <p:txEl>
                                              <p:pRg st="4" end="4"/>
                                            </p:txEl>
                                          </p:spTgt>
                                        </p:tgtEl>
                                        <p:attrNameLst>
                                          <p:attrName>ppt_y</p:attrName>
                                        </p:attrNameLst>
                                      </p:cBhvr>
                                      <p:tavLst>
                                        <p:tav tm="0" fmla="#ppt_y+(sin(-2*pi*(1-$))*-#ppt_x+cos(-2*pi*(1-$))*(1-#ppt_y))*(1-$)">
                                          <p:val>
                                            <p:fltVal val="0"/>
                                          </p:val>
                                        </p:tav>
                                        <p:tav tm="100000">
                                          <p:val>
                                            <p:fltVal val="1"/>
                                          </p:val>
                                        </p:tav>
                                      </p:tavLst>
                                    </p:anim>
                                  </p:childTnLst>
                                </p:cTn>
                              </p:par>
                              <p:par>
                                <p:cTn id="35" presetID="15" presetClass="entr" presetSubtype="0" fill="hold" nodeType="with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p:cTn id="37" dur="1000" fill="hold"/>
                                        <p:tgtEl>
                                          <p:spTgt spid="3">
                                            <p:txEl>
                                              <p:pRg st="5" end="5"/>
                                            </p:txEl>
                                          </p:spTgt>
                                        </p:tgtEl>
                                        <p:attrNameLst>
                                          <p:attrName>ppt_w</p:attrName>
                                        </p:attrNameLst>
                                      </p:cBhvr>
                                      <p:tavLst>
                                        <p:tav tm="0">
                                          <p:val>
                                            <p:fltVal val="0"/>
                                          </p:val>
                                        </p:tav>
                                        <p:tav tm="100000">
                                          <p:val>
                                            <p:strVal val="#ppt_w"/>
                                          </p:val>
                                        </p:tav>
                                      </p:tavLst>
                                    </p:anim>
                                    <p:anim calcmode="lin" valueType="num">
                                      <p:cBhvr>
                                        <p:cTn id="38" dur="1000" fill="hold"/>
                                        <p:tgtEl>
                                          <p:spTgt spid="3">
                                            <p:txEl>
                                              <p:pRg st="5" end="5"/>
                                            </p:txEl>
                                          </p:spTgt>
                                        </p:tgtEl>
                                        <p:attrNameLst>
                                          <p:attrName>ppt_h</p:attrName>
                                        </p:attrNameLst>
                                      </p:cBhvr>
                                      <p:tavLst>
                                        <p:tav tm="0">
                                          <p:val>
                                            <p:fltVal val="0"/>
                                          </p:val>
                                        </p:tav>
                                        <p:tav tm="100000">
                                          <p:val>
                                            <p:strVal val="#ppt_h"/>
                                          </p:val>
                                        </p:tav>
                                      </p:tavLst>
                                    </p:anim>
                                    <p:anim calcmode="lin" valueType="num">
                                      <p:cBhvr>
                                        <p:cTn id="39" dur="1000" fill="hold"/>
                                        <p:tgtEl>
                                          <p:spTgt spid="3">
                                            <p:txEl>
                                              <p:pRg st="5" end="5"/>
                                            </p:txEl>
                                          </p:spTgt>
                                        </p:tgtEl>
                                        <p:attrNameLst>
                                          <p:attrName>ppt_x</p:attrName>
                                        </p:attrNameLst>
                                      </p:cBhvr>
                                      <p:tavLst>
                                        <p:tav tm="0" fmla="#ppt_x+(cos(-2*pi*(1-$))*-#ppt_x-sin(-2*pi*(1-$))*(1-#ppt_y))*(1-$)">
                                          <p:val>
                                            <p:fltVal val="0"/>
                                          </p:val>
                                        </p:tav>
                                        <p:tav tm="100000">
                                          <p:val>
                                            <p:fltVal val="1"/>
                                          </p:val>
                                        </p:tav>
                                      </p:tavLst>
                                    </p:anim>
                                    <p:anim calcmode="lin" valueType="num">
                                      <p:cBhvr>
                                        <p:cTn id="40" dur="1000" fill="hold"/>
                                        <p:tgtEl>
                                          <p:spTgt spid="3">
                                            <p:txEl>
                                              <p:pRg st="5" end="5"/>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41" fill="hold">
                      <p:stCondLst>
                        <p:cond delay="indefinite"/>
                      </p:stCondLst>
                      <p:childTnLst>
                        <p:par>
                          <p:cTn id="42" fill="hold">
                            <p:stCondLst>
                              <p:cond delay="0"/>
                            </p:stCondLst>
                            <p:childTnLst>
                              <p:par>
                                <p:cTn id="43" presetID="15" presetClass="entr" presetSubtype="0" fill="hold"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 calcmode="lin" valueType="num">
                                      <p:cBhvr>
                                        <p:cTn id="45" dur="1000" fill="hold"/>
                                        <p:tgtEl>
                                          <p:spTgt spid="3">
                                            <p:txEl>
                                              <p:pRg st="8" end="8"/>
                                            </p:txEl>
                                          </p:spTgt>
                                        </p:tgtEl>
                                        <p:attrNameLst>
                                          <p:attrName>ppt_w</p:attrName>
                                        </p:attrNameLst>
                                      </p:cBhvr>
                                      <p:tavLst>
                                        <p:tav tm="0">
                                          <p:val>
                                            <p:fltVal val="0"/>
                                          </p:val>
                                        </p:tav>
                                        <p:tav tm="100000">
                                          <p:val>
                                            <p:strVal val="#ppt_w"/>
                                          </p:val>
                                        </p:tav>
                                      </p:tavLst>
                                    </p:anim>
                                    <p:anim calcmode="lin" valueType="num">
                                      <p:cBhvr>
                                        <p:cTn id="46" dur="1000" fill="hold"/>
                                        <p:tgtEl>
                                          <p:spTgt spid="3">
                                            <p:txEl>
                                              <p:pRg st="8" end="8"/>
                                            </p:txEl>
                                          </p:spTgt>
                                        </p:tgtEl>
                                        <p:attrNameLst>
                                          <p:attrName>ppt_h</p:attrName>
                                        </p:attrNameLst>
                                      </p:cBhvr>
                                      <p:tavLst>
                                        <p:tav tm="0">
                                          <p:val>
                                            <p:fltVal val="0"/>
                                          </p:val>
                                        </p:tav>
                                        <p:tav tm="100000">
                                          <p:val>
                                            <p:strVal val="#ppt_h"/>
                                          </p:val>
                                        </p:tav>
                                      </p:tavLst>
                                    </p:anim>
                                    <p:anim calcmode="lin" valueType="num">
                                      <p:cBhvr>
                                        <p:cTn id="47" dur="1000" fill="hold"/>
                                        <p:tgtEl>
                                          <p:spTgt spid="3">
                                            <p:txEl>
                                              <p:pRg st="8" end="8"/>
                                            </p:txEl>
                                          </p:spTgt>
                                        </p:tgtEl>
                                        <p:attrNameLst>
                                          <p:attrName>ppt_x</p:attrName>
                                        </p:attrNameLst>
                                      </p:cBhvr>
                                      <p:tavLst>
                                        <p:tav tm="0" fmla="#ppt_x+(cos(-2*pi*(1-$))*-#ppt_x-sin(-2*pi*(1-$))*(1-#ppt_y))*(1-$)">
                                          <p:val>
                                            <p:fltVal val="0"/>
                                          </p:val>
                                        </p:tav>
                                        <p:tav tm="100000">
                                          <p:val>
                                            <p:fltVal val="1"/>
                                          </p:val>
                                        </p:tav>
                                      </p:tavLst>
                                    </p:anim>
                                    <p:anim calcmode="lin" valueType="num">
                                      <p:cBhvr>
                                        <p:cTn id="48" dur="1000" fill="hold"/>
                                        <p:tgtEl>
                                          <p:spTgt spid="3">
                                            <p:txEl>
                                              <p:pRg st="8" end="8"/>
                                            </p:txEl>
                                          </p:spTgt>
                                        </p:tgtEl>
                                        <p:attrNameLst>
                                          <p:attrName>ppt_y</p:attrName>
                                        </p:attrNameLst>
                                      </p:cBhvr>
                                      <p:tavLst>
                                        <p:tav tm="0" fmla="#ppt_y+(sin(-2*pi*(1-$))*-#ppt_x+cos(-2*pi*(1-$))*(1-#ppt_y))*(1-$)">
                                          <p:val>
                                            <p:fltVal val="0"/>
                                          </p:val>
                                        </p:tav>
                                        <p:tav tm="100000">
                                          <p:val>
                                            <p:fltVal val="1"/>
                                          </p:val>
                                        </p:tav>
                                      </p:tavLst>
                                    </p:anim>
                                  </p:childTnLst>
                                </p:cTn>
                              </p:par>
                              <p:par>
                                <p:cTn id="49" presetID="15" presetClass="entr" presetSubtype="0" fill="hold" nodeType="withEffect">
                                  <p:stCondLst>
                                    <p:cond delay="0"/>
                                  </p:stCondLst>
                                  <p:childTnLst>
                                    <p:set>
                                      <p:cBhvr>
                                        <p:cTn id="50" dur="1" fill="hold">
                                          <p:stCondLst>
                                            <p:cond delay="0"/>
                                          </p:stCondLst>
                                        </p:cTn>
                                        <p:tgtEl>
                                          <p:spTgt spid="3">
                                            <p:txEl>
                                              <p:pRg st="9" end="9"/>
                                            </p:txEl>
                                          </p:spTgt>
                                        </p:tgtEl>
                                        <p:attrNameLst>
                                          <p:attrName>style.visibility</p:attrName>
                                        </p:attrNameLst>
                                      </p:cBhvr>
                                      <p:to>
                                        <p:strVal val="visible"/>
                                      </p:to>
                                    </p:set>
                                    <p:anim calcmode="lin" valueType="num">
                                      <p:cBhvr>
                                        <p:cTn id="51" dur="1000" fill="hold"/>
                                        <p:tgtEl>
                                          <p:spTgt spid="3">
                                            <p:txEl>
                                              <p:pRg st="9" end="9"/>
                                            </p:txEl>
                                          </p:spTgt>
                                        </p:tgtEl>
                                        <p:attrNameLst>
                                          <p:attrName>ppt_w</p:attrName>
                                        </p:attrNameLst>
                                      </p:cBhvr>
                                      <p:tavLst>
                                        <p:tav tm="0">
                                          <p:val>
                                            <p:fltVal val="0"/>
                                          </p:val>
                                        </p:tav>
                                        <p:tav tm="100000">
                                          <p:val>
                                            <p:strVal val="#ppt_w"/>
                                          </p:val>
                                        </p:tav>
                                      </p:tavLst>
                                    </p:anim>
                                    <p:anim calcmode="lin" valueType="num">
                                      <p:cBhvr>
                                        <p:cTn id="52" dur="1000" fill="hold"/>
                                        <p:tgtEl>
                                          <p:spTgt spid="3">
                                            <p:txEl>
                                              <p:pRg st="9" end="9"/>
                                            </p:txEl>
                                          </p:spTgt>
                                        </p:tgtEl>
                                        <p:attrNameLst>
                                          <p:attrName>ppt_h</p:attrName>
                                        </p:attrNameLst>
                                      </p:cBhvr>
                                      <p:tavLst>
                                        <p:tav tm="0">
                                          <p:val>
                                            <p:fltVal val="0"/>
                                          </p:val>
                                        </p:tav>
                                        <p:tav tm="100000">
                                          <p:val>
                                            <p:strVal val="#ppt_h"/>
                                          </p:val>
                                        </p:tav>
                                      </p:tavLst>
                                    </p:anim>
                                    <p:anim calcmode="lin" valueType="num">
                                      <p:cBhvr>
                                        <p:cTn id="53" dur="1000" fill="hold"/>
                                        <p:tgtEl>
                                          <p:spTgt spid="3">
                                            <p:txEl>
                                              <p:pRg st="9" end="9"/>
                                            </p:txEl>
                                          </p:spTgt>
                                        </p:tgtEl>
                                        <p:attrNameLst>
                                          <p:attrName>ppt_x</p:attrName>
                                        </p:attrNameLst>
                                      </p:cBhvr>
                                      <p:tavLst>
                                        <p:tav tm="0" fmla="#ppt_x+(cos(-2*pi*(1-$))*-#ppt_x-sin(-2*pi*(1-$))*(1-#ppt_y))*(1-$)">
                                          <p:val>
                                            <p:fltVal val="0"/>
                                          </p:val>
                                        </p:tav>
                                        <p:tav tm="100000">
                                          <p:val>
                                            <p:fltVal val="1"/>
                                          </p:val>
                                        </p:tav>
                                      </p:tavLst>
                                    </p:anim>
                                    <p:anim calcmode="lin" valueType="num">
                                      <p:cBhvr>
                                        <p:cTn id="54" dur="1000" fill="hold"/>
                                        <p:tgtEl>
                                          <p:spTgt spid="3">
                                            <p:txEl>
                                              <p:pRg st="9" end="9"/>
                                            </p:txEl>
                                          </p:spTgt>
                                        </p:tgtEl>
                                        <p:attrNameLst>
                                          <p:attrName>ppt_y</p:attrName>
                                        </p:attrNameLst>
                                      </p:cBhvr>
                                      <p:tavLst>
                                        <p:tav tm="0" fmla="#ppt_y+(sin(-2*pi*(1-$))*-#ppt_x+cos(-2*pi*(1-$))*(1-#ppt_y))*(1-$)">
                                          <p:val>
                                            <p:fltVal val="0"/>
                                          </p:val>
                                        </p:tav>
                                        <p:tav tm="100000">
                                          <p:val>
                                            <p:fltVal val="1"/>
                                          </p:val>
                                        </p:tav>
                                      </p:tavLst>
                                    </p:anim>
                                  </p:childTnLst>
                                </p:cTn>
                              </p:par>
                              <p:par>
                                <p:cTn id="55" presetID="15" presetClass="entr" presetSubtype="0" fill="hold" nodeType="with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 calcmode="lin" valueType="num">
                                      <p:cBhvr>
                                        <p:cTn id="57" dur="1000" fill="hold"/>
                                        <p:tgtEl>
                                          <p:spTgt spid="3">
                                            <p:txEl>
                                              <p:pRg st="10" end="10"/>
                                            </p:txEl>
                                          </p:spTgt>
                                        </p:tgtEl>
                                        <p:attrNameLst>
                                          <p:attrName>ppt_w</p:attrName>
                                        </p:attrNameLst>
                                      </p:cBhvr>
                                      <p:tavLst>
                                        <p:tav tm="0">
                                          <p:val>
                                            <p:fltVal val="0"/>
                                          </p:val>
                                        </p:tav>
                                        <p:tav tm="100000">
                                          <p:val>
                                            <p:strVal val="#ppt_w"/>
                                          </p:val>
                                        </p:tav>
                                      </p:tavLst>
                                    </p:anim>
                                    <p:anim calcmode="lin" valueType="num">
                                      <p:cBhvr>
                                        <p:cTn id="58" dur="1000" fill="hold"/>
                                        <p:tgtEl>
                                          <p:spTgt spid="3">
                                            <p:txEl>
                                              <p:pRg st="10" end="10"/>
                                            </p:txEl>
                                          </p:spTgt>
                                        </p:tgtEl>
                                        <p:attrNameLst>
                                          <p:attrName>ppt_h</p:attrName>
                                        </p:attrNameLst>
                                      </p:cBhvr>
                                      <p:tavLst>
                                        <p:tav tm="0">
                                          <p:val>
                                            <p:fltVal val="0"/>
                                          </p:val>
                                        </p:tav>
                                        <p:tav tm="100000">
                                          <p:val>
                                            <p:strVal val="#ppt_h"/>
                                          </p:val>
                                        </p:tav>
                                      </p:tavLst>
                                    </p:anim>
                                    <p:anim calcmode="lin" valueType="num">
                                      <p:cBhvr>
                                        <p:cTn id="59" dur="1000" fill="hold"/>
                                        <p:tgtEl>
                                          <p:spTgt spid="3">
                                            <p:txEl>
                                              <p:pRg st="10" end="10"/>
                                            </p:txEl>
                                          </p:spTgt>
                                        </p:tgtEl>
                                        <p:attrNameLst>
                                          <p:attrName>ppt_x</p:attrName>
                                        </p:attrNameLst>
                                      </p:cBhvr>
                                      <p:tavLst>
                                        <p:tav tm="0" fmla="#ppt_x+(cos(-2*pi*(1-$))*-#ppt_x-sin(-2*pi*(1-$))*(1-#ppt_y))*(1-$)">
                                          <p:val>
                                            <p:fltVal val="0"/>
                                          </p:val>
                                        </p:tav>
                                        <p:tav tm="100000">
                                          <p:val>
                                            <p:fltVal val="1"/>
                                          </p:val>
                                        </p:tav>
                                      </p:tavLst>
                                    </p:anim>
                                    <p:anim calcmode="lin" valueType="num">
                                      <p:cBhvr>
                                        <p:cTn id="60" dur="1000" fill="hold"/>
                                        <p:tgtEl>
                                          <p:spTgt spid="3">
                                            <p:txEl>
                                              <p:pRg st="10" end="10"/>
                                            </p:txEl>
                                          </p:spTgt>
                                        </p:tgtEl>
                                        <p:attrNameLst>
                                          <p:attrName>ppt_y</p:attrName>
                                        </p:attrNameLst>
                                      </p:cBhvr>
                                      <p:tavLst>
                                        <p:tav tm="0" fmla="#ppt_y+(sin(-2*pi*(1-$))*-#ppt_x+cos(-2*pi*(1-$))*(1-#ppt_y))*(1-$)">
                                          <p:val>
                                            <p:fltVal val="0"/>
                                          </p:val>
                                        </p:tav>
                                        <p:tav tm="100000">
                                          <p:val>
                                            <p:fltVal val="1"/>
                                          </p:val>
                                        </p:tav>
                                      </p:tavLst>
                                    </p:anim>
                                  </p:childTnLst>
                                </p:cTn>
                              </p:par>
                              <p:par>
                                <p:cTn id="61" presetID="15" presetClass="entr" presetSubtype="0" fill="hold" nodeType="withEffect">
                                  <p:stCondLst>
                                    <p:cond delay="0"/>
                                  </p:stCondLst>
                                  <p:childTnLst>
                                    <p:set>
                                      <p:cBhvr>
                                        <p:cTn id="62" dur="1" fill="hold">
                                          <p:stCondLst>
                                            <p:cond delay="0"/>
                                          </p:stCondLst>
                                        </p:cTn>
                                        <p:tgtEl>
                                          <p:spTgt spid="3">
                                            <p:txEl>
                                              <p:pRg st="11" end="11"/>
                                            </p:txEl>
                                          </p:spTgt>
                                        </p:tgtEl>
                                        <p:attrNameLst>
                                          <p:attrName>style.visibility</p:attrName>
                                        </p:attrNameLst>
                                      </p:cBhvr>
                                      <p:to>
                                        <p:strVal val="visible"/>
                                      </p:to>
                                    </p:set>
                                    <p:anim calcmode="lin" valueType="num">
                                      <p:cBhvr>
                                        <p:cTn id="63" dur="1000" fill="hold"/>
                                        <p:tgtEl>
                                          <p:spTgt spid="3">
                                            <p:txEl>
                                              <p:pRg st="11" end="11"/>
                                            </p:txEl>
                                          </p:spTgt>
                                        </p:tgtEl>
                                        <p:attrNameLst>
                                          <p:attrName>ppt_w</p:attrName>
                                        </p:attrNameLst>
                                      </p:cBhvr>
                                      <p:tavLst>
                                        <p:tav tm="0">
                                          <p:val>
                                            <p:fltVal val="0"/>
                                          </p:val>
                                        </p:tav>
                                        <p:tav tm="100000">
                                          <p:val>
                                            <p:strVal val="#ppt_w"/>
                                          </p:val>
                                        </p:tav>
                                      </p:tavLst>
                                    </p:anim>
                                    <p:anim calcmode="lin" valueType="num">
                                      <p:cBhvr>
                                        <p:cTn id="64" dur="1000" fill="hold"/>
                                        <p:tgtEl>
                                          <p:spTgt spid="3">
                                            <p:txEl>
                                              <p:pRg st="11" end="11"/>
                                            </p:txEl>
                                          </p:spTgt>
                                        </p:tgtEl>
                                        <p:attrNameLst>
                                          <p:attrName>ppt_h</p:attrName>
                                        </p:attrNameLst>
                                      </p:cBhvr>
                                      <p:tavLst>
                                        <p:tav tm="0">
                                          <p:val>
                                            <p:fltVal val="0"/>
                                          </p:val>
                                        </p:tav>
                                        <p:tav tm="100000">
                                          <p:val>
                                            <p:strVal val="#ppt_h"/>
                                          </p:val>
                                        </p:tav>
                                      </p:tavLst>
                                    </p:anim>
                                    <p:anim calcmode="lin" valueType="num">
                                      <p:cBhvr>
                                        <p:cTn id="65" dur="1000" fill="hold"/>
                                        <p:tgtEl>
                                          <p:spTgt spid="3">
                                            <p:txEl>
                                              <p:pRg st="11" end="11"/>
                                            </p:txEl>
                                          </p:spTgt>
                                        </p:tgtEl>
                                        <p:attrNameLst>
                                          <p:attrName>ppt_x</p:attrName>
                                        </p:attrNameLst>
                                      </p:cBhvr>
                                      <p:tavLst>
                                        <p:tav tm="0" fmla="#ppt_x+(cos(-2*pi*(1-$))*-#ppt_x-sin(-2*pi*(1-$))*(1-#ppt_y))*(1-$)">
                                          <p:val>
                                            <p:fltVal val="0"/>
                                          </p:val>
                                        </p:tav>
                                        <p:tav tm="100000">
                                          <p:val>
                                            <p:fltVal val="1"/>
                                          </p:val>
                                        </p:tav>
                                      </p:tavLst>
                                    </p:anim>
                                    <p:anim calcmode="lin" valueType="num">
                                      <p:cBhvr>
                                        <p:cTn id="66" dur="1000" fill="hold"/>
                                        <p:tgtEl>
                                          <p:spTgt spid="3">
                                            <p:txEl>
                                              <p:pRg st="11" end="11"/>
                                            </p:txEl>
                                          </p:spTgt>
                                        </p:tgtEl>
                                        <p:attrNameLst>
                                          <p:attrName>ppt_y</p:attrName>
                                        </p:attrNameLst>
                                      </p:cBhvr>
                                      <p:tavLst>
                                        <p:tav tm="0" fmla="#ppt_y+(sin(-2*pi*(1-$))*-#ppt_x+cos(-2*pi*(1-$))*(1-#ppt_y))*(1-$)">
                                          <p:val>
                                            <p:fltVal val="0"/>
                                          </p:val>
                                        </p:tav>
                                        <p:tav tm="100000">
                                          <p:val>
                                            <p:fltVal val="1"/>
                                          </p:val>
                                        </p:tav>
                                      </p:tavLst>
                                    </p:anim>
                                  </p:childTnLst>
                                </p:cTn>
                              </p:par>
                              <p:par>
                                <p:cTn id="67" presetID="15" presetClass="entr" presetSubtype="0" fill="hold" nodeType="withEffect">
                                  <p:stCondLst>
                                    <p:cond delay="0"/>
                                  </p:stCondLst>
                                  <p:childTnLst>
                                    <p:set>
                                      <p:cBhvr>
                                        <p:cTn id="68" dur="1" fill="hold">
                                          <p:stCondLst>
                                            <p:cond delay="0"/>
                                          </p:stCondLst>
                                        </p:cTn>
                                        <p:tgtEl>
                                          <p:spTgt spid="3">
                                            <p:txEl>
                                              <p:pRg st="12" end="12"/>
                                            </p:txEl>
                                          </p:spTgt>
                                        </p:tgtEl>
                                        <p:attrNameLst>
                                          <p:attrName>style.visibility</p:attrName>
                                        </p:attrNameLst>
                                      </p:cBhvr>
                                      <p:to>
                                        <p:strVal val="visible"/>
                                      </p:to>
                                    </p:set>
                                    <p:anim calcmode="lin" valueType="num">
                                      <p:cBhvr>
                                        <p:cTn id="69" dur="1000" fill="hold"/>
                                        <p:tgtEl>
                                          <p:spTgt spid="3">
                                            <p:txEl>
                                              <p:pRg st="12" end="12"/>
                                            </p:txEl>
                                          </p:spTgt>
                                        </p:tgtEl>
                                        <p:attrNameLst>
                                          <p:attrName>ppt_w</p:attrName>
                                        </p:attrNameLst>
                                      </p:cBhvr>
                                      <p:tavLst>
                                        <p:tav tm="0">
                                          <p:val>
                                            <p:fltVal val="0"/>
                                          </p:val>
                                        </p:tav>
                                        <p:tav tm="100000">
                                          <p:val>
                                            <p:strVal val="#ppt_w"/>
                                          </p:val>
                                        </p:tav>
                                      </p:tavLst>
                                    </p:anim>
                                    <p:anim calcmode="lin" valueType="num">
                                      <p:cBhvr>
                                        <p:cTn id="70" dur="1000" fill="hold"/>
                                        <p:tgtEl>
                                          <p:spTgt spid="3">
                                            <p:txEl>
                                              <p:pRg st="12" end="12"/>
                                            </p:txEl>
                                          </p:spTgt>
                                        </p:tgtEl>
                                        <p:attrNameLst>
                                          <p:attrName>ppt_h</p:attrName>
                                        </p:attrNameLst>
                                      </p:cBhvr>
                                      <p:tavLst>
                                        <p:tav tm="0">
                                          <p:val>
                                            <p:fltVal val="0"/>
                                          </p:val>
                                        </p:tav>
                                        <p:tav tm="100000">
                                          <p:val>
                                            <p:strVal val="#ppt_h"/>
                                          </p:val>
                                        </p:tav>
                                      </p:tavLst>
                                    </p:anim>
                                    <p:anim calcmode="lin" valueType="num">
                                      <p:cBhvr>
                                        <p:cTn id="71" dur="1000" fill="hold"/>
                                        <p:tgtEl>
                                          <p:spTgt spid="3">
                                            <p:txEl>
                                              <p:pRg st="12" end="12"/>
                                            </p:txEl>
                                          </p:spTgt>
                                        </p:tgtEl>
                                        <p:attrNameLst>
                                          <p:attrName>ppt_x</p:attrName>
                                        </p:attrNameLst>
                                      </p:cBhvr>
                                      <p:tavLst>
                                        <p:tav tm="0" fmla="#ppt_x+(cos(-2*pi*(1-$))*-#ppt_x-sin(-2*pi*(1-$))*(1-#ppt_y))*(1-$)">
                                          <p:val>
                                            <p:fltVal val="0"/>
                                          </p:val>
                                        </p:tav>
                                        <p:tav tm="100000">
                                          <p:val>
                                            <p:fltVal val="1"/>
                                          </p:val>
                                        </p:tav>
                                      </p:tavLst>
                                    </p:anim>
                                    <p:anim calcmode="lin" valueType="num">
                                      <p:cBhvr>
                                        <p:cTn id="72" dur="1000" fill="hold"/>
                                        <p:tgtEl>
                                          <p:spTgt spid="3">
                                            <p:txEl>
                                              <p:pRg st="12" end="12"/>
                                            </p:txEl>
                                          </p:spTgt>
                                        </p:tgtEl>
                                        <p:attrNameLst>
                                          <p:attrName>ppt_y</p:attrName>
                                        </p:attrNameLst>
                                      </p:cBhvr>
                                      <p:tavLst>
                                        <p:tav tm="0" fmla="#ppt_y+(sin(-2*pi*(1-$))*-#ppt_x+cos(-2*pi*(1-$))*(1-#ppt_y))*(1-$)">
                                          <p:val>
                                            <p:fltVal val="0"/>
                                          </p:val>
                                        </p:tav>
                                        <p:tav tm="100000">
                                          <p:val>
                                            <p:fltVal val="1"/>
                                          </p:val>
                                        </p:tav>
                                      </p:tavLst>
                                    </p:anim>
                                  </p:childTnLst>
                                </p:cTn>
                              </p:par>
                              <p:par>
                                <p:cTn id="73" presetID="15" presetClass="entr" presetSubtype="0" fill="hold" nodeType="withEffect">
                                  <p:stCondLst>
                                    <p:cond delay="0"/>
                                  </p:stCondLst>
                                  <p:childTnLst>
                                    <p:set>
                                      <p:cBhvr>
                                        <p:cTn id="74" dur="1" fill="hold">
                                          <p:stCondLst>
                                            <p:cond delay="0"/>
                                          </p:stCondLst>
                                        </p:cTn>
                                        <p:tgtEl>
                                          <p:spTgt spid="3">
                                            <p:txEl>
                                              <p:pRg st="13" end="13"/>
                                            </p:txEl>
                                          </p:spTgt>
                                        </p:tgtEl>
                                        <p:attrNameLst>
                                          <p:attrName>style.visibility</p:attrName>
                                        </p:attrNameLst>
                                      </p:cBhvr>
                                      <p:to>
                                        <p:strVal val="visible"/>
                                      </p:to>
                                    </p:set>
                                    <p:anim calcmode="lin" valueType="num">
                                      <p:cBhvr>
                                        <p:cTn id="75" dur="1000" fill="hold"/>
                                        <p:tgtEl>
                                          <p:spTgt spid="3">
                                            <p:txEl>
                                              <p:pRg st="13" end="13"/>
                                            </p:txEl>
                                          </p:spTgt>
                                        </p:tgtEl>
                                        <p:attrNameLst>
                                          <p:attrName>ppt_w</p:attrName>
                                        </p:attrNameLst>
                                      </p:cBhvr>
                                      <p:tavLst>
                                        <p:tav tm="0">
                                          <p:val>
                                            <p:fltVal val="0"/>
                                          </p:val>
                                        </p:tav>
                                        <p:tav tm="100000">
                                          <p:val>
                                            <p:strVal val="#ppt_w"/>
                                          </p:val>
                                        </p:tav>
                                      </p:tavLst>
                                    </p:anim>
                                    <p:anim calcmode="lin" valueType="num">
                                      <p:cBhvr>
                                        <p:cTn id="76" dur="1000" fill="hold"/>
                                        <p:tgtEl>
                                          <p:spTgt spid="3">
                                            <p:txEl>
                                              <p:pRg st="13" end="13"/>
                                            </p:txEl>
                                          </p:spTgt>
                                        </p:tgtEl>
                                        <p:attrNameLst>
                                          <p:attrName>ppt_h</p:attrName>
                                        </p:attrNameLst>
                                      </p:cBhvr>
                                      <p:tavLst>
                                        <p:tav tm="0">
                                          <p:val>
                                            <p:fltVal val="0"/>
                                          </p:val>
                                        </p:tav>
                                        <p:tav tm="100000">
                                          <p:val>
                                            <p:strVal val="#ppt_h"/>
                                          </p:val>
                                        </p:tav>
                                      </p:tavLst>
                                    </p:anim>
                                    <p:anim calcmode="lin" valueType="num">
                                      <p:cBhvr>
                                        <p:cTn id="77" dur="1000" fill="hold"/>
                                        <p:tgtEl>
                                          <p:spTgt spid="3">
                                            <p:txEl>
                                              <p:pRg st="13" end="13"/>
                                            </p:txEl>
                                          </p:spTgt>
                                        </p:tgtEl>
                                        <p:attrNameLst>
                                          <p:attrName>ppt_x</p:attrName>
                                        </p:attrNameLst>
                                      </p:cBhvr>
                                      <p:tavLst>
                                        <p:tav tm="0" fmla="#ppt_x+(cos(-2*pi*(1-$))*-#ppt_x-sin(-2*pi*(1-$))*(1-#ppt_y))*(1-$)">
                                          <p:val>
                                            <p:fltVal val="0"/>
                                          </p:val>
                                        </p:tav>
                                        <p:tav tm="100000">
                                          <p:val>
                                            <p:fltVal val="1"/>
                                          </p:val>
                                        </p:tav>
                                      </p:tavLst>
                                    </p:anim>
                                    <p:anim calcmode="lin" valueType="num">
                                      <p:cBhvr>
                                        <p:cTn id="78" dur="1000" fill="hold"/>
                                        <p:tgtEl>
                                          <p:spTgt spid="3">
                                            <p:txEl>
                                              <p:pRg st="13" end="13"/>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2F84DF-947F-D31B-26BE-AF5B9602FA5A}"/>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E17444A-7691-4106-7226-E2D896C6B7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C30CB6-F606-4014-690E-10CB25726587}"/>
              </a:ext>
            </a:extLst>
          </p:cNvPr>
          <p:cNvSpPr>
            <a:spLocks noGrp="1"/>
          </p:cNvSpPr>
          <p:nvPr>
            <p:ph type="title"/>
          </p:nvPr>
        </p:nvSpPr>
        <p:spPr>
          <a:xfrm>
            <a:off x="517868" y="631042"/>
            <a:ext cx="8686800" cy="534417"/>
          </a:xfrm>
        </p:spPr>
        <p:txBody>
          <a:bodyPr>
            <a:normAutofit fontScale="90000"/>
          </a:bodyPr>
          <a:lstStyle/>
          <a:p>
            <a:r>
              <a:rPr lang="en-GB" sz="4400"/>
              <a:t>How we worked as a team</a:t>
            </a:r>
          </a:p>
        </p:txBody>
      </p:sp>
      <p:sp>
        <p:nvSpPr>
          <p:cNvPr id="3" name="Content Placeholder 2">
            <a:extLst>
              <a:ext uri="{FF2B5EF4-FFF2-40B4-BE49-F238E27FC236}">
                <a16:creationId xmlns:a16="http://schemas.microsoft.com/office/drawing/2014/main" id="{7F490ABC-0002-F92A-63D0-FE1DD684F1D9}"/>
              </a:ext>
            </a:extLst>
          </p:cNvPr>
          <p:cNvSpPr>
            <a:spLocks noGrp="1"/>
          </p:cNvSpPr>
          <p:nvPr>
            <p:ph idx="1"/>
          </p:nvPr>
        </p:nvSpPr>
        <p:spPr>
          <a:xfrm>
            <a:off x="116909" y="2421858"/>
            <a:ext cx="4418209" cy="4202571"/>
          </a:xfrm>
        </p:spPr>
        <p:txBody>
          <a:bodyPr vert="horz" lIns="91440" tIns="45720" rIns="91440" bIns="45720" rtlCol="0" anchor="t">
            <a:normAutofit fontScale="25000" lnSpcReduction="20000"/>
          </a:bodyPr>
          <a:lstStyle/>
          <a:p>
            <a:r>
              <a:rPr lang="en-GB" sz="7200">
                <a:solidFill>
                  <a:schemeClr val="accent2">
                    <a:lumMod val="40000"/>
                    <a:lumOff val="60000"/>
                  </a:schemeClr>
                </a:solidFill>
                <a:ea typeface="+mn-lt"/>
                <a:cs typeface="+mn-lt"/>
              </a:rPr>
              <a:t>Organisation of Roles: </a:t>
            </a:r>
            <a:endParaRPr lang="en-GB" sz="7200">
              <a:solidFill>
                <a:schemeClr val="accent2">
                  <a:lumMod val="40000"/>
                  <a:lumOff val="60000"/>
                </a:schemeClr>
              </a:solidFill>
            </a:endParaRPr>
          </a:p>
          <a:p>
            <a:pPr lvl="1">
              <a:buFont typeface="Arial"/>
              <a:buChar char="•"/>
            </a:pPr>
            <a:r>
              <a:rPr lang="en-GB" sz="7200">
                <a:ea typeface="+mn-lt"/>
                <a:cs typeface="+mn-lt"/>
              </a:rPr>
              <a:t>Team Leader</a:t>
            </a:r>
          </a:p>
          <a:p>
            <a:pPr lvl="1">
              <a:buFont typeface="Arial"/>
              <a:buChar char="•"/>
            </a:pPr>
            <a:r>
              <a:rPr lang="en-GB" sz="7200">
                <a:ea typeface="+mn-lt"/>
                <a:cs typeface="+mn-lt"/>
              </a:rPr>
              <a:t>Product Owner</a:t>
            </a:r>
          </a:p>
          <a:p>
            <a:pPr lvl="1">
              <a:buFont typeface="Arial"/>
              <a:buChar char="•"/>
            </a:pPr>
            <a:r>
              <a:rPr lang="en-GB" sz="7200">
                <a:ea typeface="+mn-lt"/>
                <a:cs typeface="+mn-lt"/>
              </a:rPr>
              <a:t>Quality Controller</a:t>
            </a:r>
          </a:p>
          <a:p>
            <a:pPr lvl="1">
              <a:buFont typeface="Arial"/>
              <a:buChar char="•"/>
            </a:pPr>
            <a:r>
              <a:rPr lang="en-GB" sz="7200">
                <a:ea typeface="+mn-lt"/>
                <a:cs typeface="+mn-lt"/>
              </a:rPr>
              <a:t>Team members</a:t>
            </a:r>
          </a:p>
          <a:p>
            <a:pPr lvl="1">
              <a:buFont typeface="Arial"/>
              <a:buChar char="•"/>
            </a:pPr>
            <a:endParaRPr lang="en-GB" sz="7200">
              <a:solidFill>
                <a:schemeClr val="accent2">
                  <a:lumMod val="40000"/>
                  <a:lumOff val="60000"/>
                </a:schemeClr>
              </a:solidFill>
              <a:ea typeface="+mn-lt"/>
              <a:cs typeface="+mn-lt"/>
            </a:endParaRPr>
          </a:p>
          <a:p>
            <a:pPr marL="0" lvl="1" indent="0">
              <a:buNone/>
            </a:pPr>
            <a:r>
              <a:rPr lang="en-GB" sz="7200">
                <a:solidFill>
                  <a:schemeClr val="accent2">
                    <a:lumMod val="40000"/>
                    <a:lumOff val="60000"/>
                  </a:schemeClr>
                </a:solidFill>
                <a:ea typeface="+mn-lt"/>
                <a:cs typeface="+mn-lt"/>
              </a:rPr>
              <a:t>How we Functioned as a team</a:t>
            </a:r>
          </a:p>
          <a:p>
            <a:pPr lvl="1"/>
            <a:r>
              <a:rPr lang="en-GB" sz="7200">
                <a:ea typeface="+mn-lt"/>
                <a:cs typeface="+mn-lt"/>
              </a:rPr>
              <a:t>Clear role assignment, Task allocation and organisation </a:t>
            </a:r>
          </a:p>
          <a:p>
            <a:pPr lvl="1"/>
            <a:r>
              <a:rPr lang="en-GB" sz="7200">
                <a:ea typeface="+mn-lt"/>
                <a:cs typeface="+mn-lt"/>
              </a:rPr>
              <a:t>Communication methods</a:t>
            </a:r>
            <a:endParaRPr lang="en-GB" sz="7200"/>
          </a:p>
          <a:p>
            <a:pPr marL="685800" indent="-685800">
              <a:buFont typeface="Arial" panose="020B0604020202020204" pitchFamily="34" charset="0"/>
              <a:buChar char="•"/>
            </a:pPr>
            <a:r>
              <a:rPr lang="en-GB" sz="7200">
                <a:ea typeface="+mn-lt"/>
                <a:cs typeface="+mn-lt"/>
              </a:rPr>
              <a:t>Collaborative development and support</a:t>
            </a:r>
          </a:p>
          <a:p>
            <a:pPr marL="685800" indent="-685800">
              <a:buFont typeface="Arial" panose="020B0604020202020204" pitchFamily="34" charset="0"/>
              <a:buChar char="•"/>
            </a:pPr>
            <a:r>
              <a:rPr lang="en-GB" sz="7200">
                <a:ea typeface="+mn-lt"/>
                <a:cs typeface="+mn-lt"/>
              </a:rPr>
              <a:t>Testing and feedback</a:t>
            </a:r>
          </a:p>
          <a:p>
            <a:pPr marL="685800" indent="-685800">
              <a:buFont typeface="Arial" panose="020B0604020202020204" pitchFamily="34" charset="0"/>
              <a:buChar char="•"/>
            </a:pPr>
            <a:r>
              <a:rPr lang="en-GB" sz="7200">
                <a:ea typeface="+mn-lt"/>
                <a:cs typeface="+mn-lt"/>
              </a:rPr>
              <a:t>Final review and adjustments</a:t>
            </a:r>
            <a:endParaRPr lang="en-GB" sz="7200"/>
          </a:p>
          <a:p>
            <a:endParaRPr lang="en-GB" sz="1800"/>
          </a:p>
        </p:txBody>
      </p:sp>
      <p:sp>
        <p:nvSpPr>
          <p:cNvPr id="10" name="Rectangle 9">
            <a:extLst>
              <a:ext uri="{FF2B5EF4-FFF2-40B4-BE49-F238E27FC236}">
                <a16:creationId xmlns:a16="http://schemas.microsoft.com/office/drawing/2014/main" id="{1FFEC534-BD91-7BCB-8113-165B8E1BA2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91FBFEB-7A1D-E1EB-2889-A46719E141BA}"/>
              </a:ext>
            </a:extLst>
          </p:cNvPr>
          <p:cNvSpPr txBox="1"/>
          <p:nvPr/>
        </p:nvSpPr>
        <p:spPr>
          <a:xfrm>
            <a:off x="7085936" y="231091"/>
            <a:ext cx="2118732" cy="276999"/>
          </a:xfrm>
          <a:prstGeom prst="rect">
            <a:avLst/>
          </a:prstGeom>
          <a:noFill/>
        </p:spPr>
        <p:txBody>
          <a:bodyPr wrap="square" rtlCol="0">
            <a:spAutoFit/>
          </a:bodyPr>
          <a:lstStyle/>
          <a:p>
            <a:r>
              <a:rPr lang="en-GB" sz="1200"/>
              <a:t>Omarion</a:t>
            </a:r>
          </a:p>
        </p:txBody>
      </p:sp>
      <p:sp>
        <p:nvSpPr>
          <p:cNvPr id="5" name="TextBox 4">
            <a:extLst>
              <a:ext uri="{FF2B5EF4-FFF2-40B4-BE49-F238E27FC236}">
                <a16:creationId xmlns:a16="http://schemas.microsoft.com/office/drawing/2014/main" id="{1DA36F31-484A-E432-D7D2-B65D168AA6D6}"/>
              </a:ext>
            </a:extLst>
          </p:cNvPr>
          <p:cNvSpPr txBox="1"/>
          <p:nvPr/>
        </p:nvSpPr>
        <p:spPr>
          <a:xfrm>
            <a:off x="5134471" y="231091"/>
            <a:ext cx="1951465" cy="276999"/>
          </a:xfrm>
          <a:prstGeom prst="rect">
            <a:avLst/>
          </a:prstGeom>
          <a:noFill/>
        </p:spPr>
        <p:txBody>
          <a:bodyPr wrap="square" rtlCol="0">
            <a:spAutoFit/>
          </a:bodyPr>
          <a:lstStyle/>
          <a:p>
            <a:r>
              <a:rPr lang="en-GB" sz="1200"/>
              <a:t>Now presenting ;</a:t>
            </a:r>
          </a:p>
        </p:txBody>
      </p:sp>
      <p:sp>
        <p:nvSpPr>
          <p:cNvPr id="6" name="TextBox 5">
            <a:extLst>
              <a:ext uri="{FF2B5EF4-FFF2-40B4-BE49-F238E27FC236}">
                <a16:creationId xmlns:a16="http://schemas.microsoft.com/office/drawing/2014/main" id="{40E94479-D8F6-AC69-6727-FA74C33394BD}"/>
              </a:ext>
            </a:extLst>
          </p:cNvPr>
          <p:cNvSpPr txBox="1"/>
          <p:nvPr/>
        </p:nvSpPr>
        <p:spPr>
          <a:xfrm>
            <a:off x="517868" y="233571"/>
            <a:ext cx="3337869" cy="276999"/>
          </a:xfrm>
          <a:prstGeom prst="rect">
            <a:avLst/>
          </a:prstGeom>
          <a:noFill/>
        </p:spPr>
        <p:txBody>
          <a:bodyPr wrap="square" rtlCol="0">
            <a:spAutoFit/>
          </a:bodyPr>
          <a:lstStyle/>
          <a:p>
            <a:r>
              <a:rPr lang="en-GB" sz="1200"/>
              <a:t>GROUP  A3_5 TEAM PROJECT 24/25</a:t>
            </a:r>
          </a:p>
        </p:txBody>
      </p:sp>
      <p:pic>
        <p:nvPicPr>
          <p:cNvPr id="9" name="Picture 8" descr="A screenshot of a computer&#10;&#10;AI-generated content may be incorrect.">
            <a:extLst>
              <a:ext uri="{FF2B5EF4-FFF2-40B4-BE49-F238E27FC236}">
                <a16:creationId xmlns:a16="http://schemas.microsoft.com/office/drawing/2014/main" id="{9A3C807F-4D6A-3DC6-691D-0862CF79DAB5}"/>
              </a:ext>
            </a:extLst>
          </p:cNvPr>
          <p:cNvPicPr>
            <a:picLocks noChangeAspect="1"/>
          </p:cNvPicPr>
          <p:nvPr/>
        </p:nvPicPr>
        <p:blipFill>
          <a:blip r:embed="rId3"/>
          <a:srcRect l="15688" t="10134" r="6627" b="2677"/>
          <a:stretch/>
        </p:blipFill>
        <p:spPr>
          <a:xfrm>
            <a:off x="4581145" y="2078800"/>
            <a:ext cx="7607808" cy="4798285"/>
          </a:xfrm>
          <a:prstGeom prst="rect">
            <a:avLst/>
          </a:prstGeom>
        </p:spPr>
      </p:pic>
      <p:sp>
        <p:nvSpPr>
          <p:cNvPr id="12" name="TextBox 11">
            <a:extLst>
              <a:ext uri="{FF2B5EF4-FFF2-40B4-BE49-F238E27FC236}">
                <a16:creationId xmlns:a16="http://schemas.microsoft.com/office/drawing/2014/main" id="{A3A03E48-7BB0-C8C3-C24C-20E2C2A7A891}"/>
              </a:ext>
            </a:extLst>
          </p:cNvPr>
          <p:cNvSpPr txBox="1"/>
          <p:nvPr/>
        </p:nvSpPr>
        <p:spPr>
          <a:xfrm>
            <a:off x="116910" y="1264943"/>
            <a:ext cx="5017561" cy="1200329"/>
          </a:xfrm>
          <a:prstGeom prst="rect">
            <a:avLst/>
          </a:prstGeom>
          <a:noFill/>
        </p:spPr>
        <p:txBody>
          <a:bodyPr wrap="square">
            <a:spAutoFit/>
          </a:bodyPr>
          <a:lstStyle/>
          <a:p>
            <a:r>
              <a:rPr lang="en-GB" sz="1800"/>
              <a:t>The development of the platform was divided amongst each member. </a:t>
            </a:r>
          </a:p>
          <a:p>
            <a:r>
              <a:rPr lang="en-GB" sz="1800"/>
              <a:t>The rest of the work was divided according to the roles. </a:t>
            </a:r>
          </a:p>
        </p:txBody>
      </p:sp>
      <p:sp>
        <p:nvSpPr>
          <p:cNvPr id="14" name="TextBox 13">
            <a:extLst>
              <a:ext uri="{FF2B5EF4-FFF2-40B4-BE49-F238E27FC236}">
                <a16:creationId xmlns:a16="http://schemas.microsoft.com/office/drawing/2014/main" id="{30E5D5DF-E4FC-C033-FC38-06B11C72CB24}"/>
              </a:ext>
            </a:extLst>
          </p:cNvPr>
          <p:cNvSpPr txBox="1"/>
          <p:nvPr/>
        </p:nvSpPr>
        <p:spPr>
          <a:xfrm>
            <a:off x="6750559" y="1709468"/>
            <a:ext cx="3268980" cy="369332"/>
          </a:xfrm>
          <a:prstGeom prst="rect">
            <a:avLst/>
          </a:prstGeom>
          <a:noFill/>
        </p:spPr>
        <p:txBody>
          <a:bodyPr wrap="square" lIns="91440" tIns="45720" rIns="91440" bIns="45720" anchor="t">
            <a:spAutoFit/>
          </a:bodyPr>
          <a:lstStyle/>
          <a:p>
            <a:r>
              <a:rPr lang="en-GB" sz="1800">
                <a:solidFill>
                  <a:schemeClr val="accent2">
                    <a:lumMod val="40000"/>
                    <a:lumOff val="60000"/>
                  </a:schemeClr>
                </a:solidFill>
              </a:rPr>
              <a:t>screenshot of our trello board : </a:t>
            </a:r>
            <a:endParaRPr lang="en-GB">
              <a:solidFill>
                <a:schemeClr val="accent2">
                  <a:lumMod val="40000"/>
                  <a:lumOff val="60000"/>
                </a:schemeClr>
              </a:solidFill>
            </a:endParaRPr>
          </a:p>
        </p:txBody>
      </p:sp>
    </p:spTree>
    <p:extLst>
      <p:ext uri="{BB962C8B-B14F-4D97-AF65-F5344CB8AC3E}">
        <p14:creationId xmlns:p14="http://schemas.microsoft.com/office/powerpoint/2010/main" val="10853703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p:tgtEl>
                                          <p:spTgt spid="12">
                                            <p:txEl>
                                              <p:pRg st="0" end="0"/>
                                            </p:txEl>
                                          </p:spTgt>
                                        </p:tgtEl>
                                        <p:attrNameLst>
                                          <p:attrName>ppt_x</p:attrName>
                                        </p:attrNameLst>
                                      </p:cBhvr>
                                      <p:tavLst>
                                        <p:tav tm="0">
                                          <p:val>
                                            <p:strVal val="#ppt_x-#ppt_w*1.125000"/>
                                          </p:val>
                                        </p:tav>
                                        <p:tav tm="100000">
                                          <p:val>
                                            <p:strVal val="#ppt_x"/>
                                          </p:val>
                                        </p:tav>
                                      </p:tavLst>
                                    </p:anim>
                                    <p:animEffect transition="in" filter="wipe(right)">
                                      <p:cBhvr>
                                        <p:cTn id="8" dur="500"/>
                                        <p:tgtEl>
                                          <p:spTgt spid="12">
                                            <p:txEl>
                                              <p:pRg st="0" end="0"/>
                                            </p:txEl>
                                          </p:spTgt>
                                        </p:tgtEl>
                                      </p:cBhvr>
                                    </p:animEffect>
                                  </p:childTnLst>
                                </p:cTn>
                              </p:par>
                              <p:par>
                                <p:cTn id="9" presetID="12" presetClass="entr" presetSubtype="8" fill="hold" nodeType="with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anim calcmode="lin" valueType="num">
                                      <p:cBhvr additive="base">
                                        <p:cTn id="11" dur="500"/>
                                        <p:tgtEl>
                                          <p:spTgt spid="12">
                                            <p:txEl>
                                              <p:pRg st="1" end="1"/>
                                            </p:txEl>
                                          </p:spTgt>
                                        </p:tgtEl>
                                        <p:attrNameLst>
                                          <p:attrName>ppt_x</p:attrName>
                                        </p:attrNameLst>
                                      </p:cBhvr>
                                      <p:tavLst>
                                        <p:tav tm="0">
                                          <p:val>
                                            <p:strVal val="#ppt_x-#ppt_w*1.125000"/>
                                          </p:val>
                                        </p:tav>
                                        <p:tav tm="100000">
                                          <p:val>
                                            <p:strVal val="#ppt_x"/>
                                          </p:val>
                                        </p:tav>
                                      </p:tavLst>
                                    </p:anim>
                                    <p:animEffect transition="in" filter="wipe(right)">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additive="base">
                                        <p:cTn id="17" dur="500"/>
                                        <p:tgtEl>
                                          <p:spTgt spid="3">
                                            <p:txEl>
                                              <p:pRg st="0" end="0"/>
                                            </p:txEl>
                                          </p:spTgt>
                                        </p:tgtEl>
                                        <p:attrNameLst>
                                          <p:attrName>ppt_x</p:attrName>
                                        </p:attrNameLst>
                                      </p:cBhvr>
                                      <p:tavLst>
                                        <p:tav tm="0">
                                          <p:val>
                                            <p:strVal val="#ppt_x-#ppt_w*1.125000"/>
                                          </p:val>
                                        </p:tav>
                                        <p:tav tm="100000">
                                          <p:val>
                                            <p:strVal val="#ppt_x"/>
                                          </p:val>
                                        </p:tav>
                                      </p:tavLst>
                                    </p:anim>
                                    <p:animEffect transition="in" filter="wipe(right)">
                                      <p:cBhvr>
                                        <p:cTn id="18" dur="500"/>
                                        <p:tgtEl>
                                          <p:spTgt spid="3">
                                            <p:txEl>
                                              <p:pRg st="0" end="0"/>
                                            </p:txEl>
                                          </p:spTgt>
                                        </p:tgtEl>
                                      </p:cBhvr>
                                    </p:animEffect>
                                  </p:childTnLst>
                                </p:cTn>
                              </p:par>
                              <p:par>
                                <p:cTn id="19" presetID="12" presetClass="entr" presetSubtype="8" fill="hold" nodeType="with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 calcmode="lin" valueType="num">
                                      <p:cBhvr additive="base">
                                        <p:cTn id="21" dur="500"/>
                                        <p:tgtEl>
                                          <p:spTgt spid="3">
                                            <p:txEl>
                                              <p:pRg st="1" end="1"/>
                                            </p:txEl>
                                          </p:spTgt>
                                        </p:tgtEl>
                                        <p:attrNameLst>
                                          <p:attrName>ppt_x</p:attrName>
                                        </p:attrNameLst>
                                      </p:cBhvr>
                                      <p:tavLst>
                                        <p:tav tm="0">
                                          <p:val>
                                            <p:strVal val="#ppt_x-#ppt_w*1.125000"/>
                                          </p:val>
                                        </p:tav>
                                        <p:tav tm="100000">
                                          <p:val>
                                            <p:strVal val="#ppt_x"/>
                                          </p:val>
                                        </p:tav>
                                      </p:tavLst>
                                    </p:anim>
                                    <p:animEffect transition="in" filter="wipe(right)">
                                      <p:cBhvr>
                                        <p:cTn id="22" dur="500"/>
                                        <p:tgtEl>
                                          <p:spTgt spid="3">
                                            <p:txEl>
                                              <p:pRg st="1" end="1"/>
                                            </p:txEl>
                                          </p:spTgt>
                                        </p:tgtEl>
                                      </p:cBhvr>
                                    </p:animEffect>
                                  </p:childTnLst>
                                </p:cTn>
                              </p:par>
                              <p:par>
                                <p:cTn id="23" presetID="12" presetClass="entr" presetSubtype="8" fill="hold"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p:tgtEl>
                                          <p:spTgt spid="3">
                                            <p:txEl>
                                              <p:pRg st="2" end="2"/>
                                            </p:txEl>
                                          </p:spTgt>
                                        </p:tgtEl>
                                        <p:attrNameLst>
                                          <p:attrName>ppt_x</p:attrName>
                                        </p:attrNameLst>
                                      </p:cBhvr>
                                      <p:tavLst>
                                        <p:tav tm="0">
                                          <p:val>
                                            <p:strVal val="#ppt_x-#ppt_w*1.125000"/>
                                          </p:val>
                                        </p:tav>
                                        <p:tav tm="100000">
                                          <p:val>
                                            <p:strVal val="#ppt_x"/>
                                          </p:val>
                                        </p:tav>
                                      </p:tavLst>
                                    </p:anim>
                                    <p:animEffect transition="in" filter="wipe(right)">
                                      <p:cBhvr>
                                        <p:cTn id="26" dur="500"/>
                                        <p:tgtEl>
                                          <p:spTgt spid="3">
                                            <p:txEl>
                                              <p:pRg st="2" end="2"/>
                                            </p:txEl>
                                          </p:spTgt>
                                        </p:tgtEl>
                                      </p:cBhvr>
                                    </p:animEffect>
                                  </p:childTnLst>
                                </p:cTn>
                              </p:par>
                              <p:par>
                                <p:cTn id="27" presetID="12" presetClass="entr" presetSubtype="8" fill="hold" nodeType="with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 calcmode="lin" valueType="num">
                                      <p:cBhvr additive="base">
                                        <p:cTn id="29" dur="500"/>
                                        <p:tgtEl>
                                          <p:spTgt spid="3">
                                            <p:txEl>
                                              <p:pRg st="3" end="3"/>
                                            </p:txEl>
                                          </p:spTgt>
                                        </p:tgtEl>
                                        <p:attrNameLst>
                                          <p:attrName>ppt_x</p:attrName>
                                        </p:attrNameLst>
                                      </p:cBhvr>
                                      <p:tavLst>
                                        <p:tav tm="0">
                                          <p:val>
                                            <p:strVal val="#ppt_x-#ppt_w*1.125000"/>
                                          </p:val>
                                        </p:tav>
                                        <p:tav tm="100000">
                                          <p:val>
                                            <p:strVal val="#ppt_x"/>
                                          </p:val>
                                        </p:tav>
                                      </p:tavLst>
                                    </p:anim>
                                    <p:animEffect transition="in" filter="wipe(right)">
                                      <p:cBhvr>
                                        <p:cTn id="30" dur="500"/>
                                        <p:tgtEl>
                                          <p:spTgt spid="3">
                                            <p:txEl>
                                              <p:pRg st="3" end="3"/>
                                            </p:txEl>
                                          </p:spTgt>
                                        </p:tgtEl>
                                      </p:cBhvr>
                                    </p:animEffect>
                                  </p:childTnLst>
                                </p:cTn>
                              </p:par>
                              <p:par>
                                <p:cTn id="31" presetID="12" presetClass="entr" presetSubtype="8" fill="hold" nodeType="with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 calcmode="lin" valueType="num">
                                      <p:cBhvr additive="base">
                                        <p:cTn id="33" dur="500"/>
                                        <p:tgtEl>
                                          <p:spTgt spid="3">
                                            <p:txEl>
                                              <p:pRg st="4" end="4"/>
                                            </p:txEl>
                                          </p:spTgt>
                                        </p:tgtEl>
                                        <p:attrNameLst>
                                          <p:attrName>ppt_x</p:attrName>
                                        </p:attrNameLst>
                                      </p:cBhvr>
                                      <p:tavLst>
                                        <p:tav tm="0">
                                          <p:val>
                                            <p:strVal val="#ppt_x-#ppt_w*1.125000"/>
                                          </p:val>
                                        </p:tav>
                                        <p:tav tm="100000">
                                          <p:val>
                                            <p:strVal val="#ppt_x"/>
                                          </p:val>
                                        </p:tav>
                                      </p:tavLst>
                                    </p:anim>
                                    <p:animEffect transition="in" filter="wipe(right)">
                                      <p:cBhvr>
                                        <p:cTn id="34" dur="500"/>
                                        <p:tgtEl>
                                          <p:spTgt spid="3">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2" presetClass="entr" presetSubtype="8" fill="hold"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additive="base">
                                        <p:cTn id="39" dur="500"/>
                                        <p:tgtEl>
                                          <p:spTgt spid="3">
                                            <p:txEl>
                                              <p:pRg st="6" end="6"/>
                                            </p:txEl>
                                          </p:spTgt>
                                        </p:tgtEl>
                                        <p:attrNameLst>
                                          <p:attrName>ppt_x</p:attrName>
                                        </p:attrNameLst>
                                      </p:cBhvr>
                                      <p:tavLst>
                                        <p:tav tm="0">
                                          <p:val>
                                            <p:strVal val="#ppt_x-#ppt_w*1.125000"/>
                                          </p:val>
                                        </p:tav>
                                        <p:tav tm="100000">
                                          <p:val>
                                            <p:strVal val="#ppt_x"/>
                                          </p:val>
                                        </p:tav>
                                      </p:tavLst>
                                    </p:anim>
                                    <p:animEffect transition="in" filter="wipe(right)">
                                      <p:cBhvr>
                                        <p:cTn id="40" dur="500"/>
                                        <p:tgtEl>
                                          <p:spTgt spid="3">
                                            <p:txEl>
                                              <p:pRg st="6" end="6"/>
                                            </p:txEl>
                                          </p:spTgt>
                                        </p:tgtEl>
                                      </p:cBhvr>
                                    </p:animEffect>
                                  </p:childTnLst>
                                </p:cTn>
                              </p:par>
                              <p:par>
                                <p:cTn id="41" presetID="12" presetClass="entr" presetSubtype="8" fill="hold" nodeType="with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p:tgtEl>
                                          <p:spTgt spid="3">
                                            <p:txEl>
                                              <p:pRg st="7" end="7"/>
                                            </p:txEl>
                                          </p:spTgt>
                                        </p:tgtEl>
                                        <p:attrNameLst>
                                          <p:attrName>ppt_x</p:attrName>
                                        </p:attrNameLst>
                                      </p:cBhvr>
                                      <p:tavLst>
                                        <p:tav tm="0">
                                          <p:val>
                                            <p:strVal val="#ppt_x-#ppt_w*1.125000"/>
                                          </p:val>
                                        </p:tav>
                                        <p:tav tm="100000">
                                          <p:val>
                                            <p:strVal val="#ppt_x"/>
                                          </p:val>
                                        </p:tav>
                                      </p:tavLst>
                                    </p:anim>
                                    <p:animEffect transition="in" filter="wipe(right)">
                                      <p:cBhvr>
                                        <p:cTn id="44" dur="500"/>
                                        <p:tgtEl>
                                          <p:spTgt spid="3">
                                            <p:txEl>
                                              <p:pRg st="7" end="7"/>
                                            </p:txEl>
                                          </p:spTgt>
                                        </p:tgtEl>
                                      </p:cBhvr>
                                    </p:animEffect>
                                  </p:childTnLst>
                                </p:cTn>
                              </p:par>
                              <p:par>
                                <p:cTn id="45" presetID="12" presetClass="entr" presetSubtype="8" fill="hold" nodeType="with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 calcmode="lin" valueType="num">
                                      <p:cBhvr additive="base">
                                        <p:cTn id="47" dur="500"/>
                                        <p:tgtEl>
                                          <p:spTgt spid="3">
                                            <p:txEl>
                                              <p:pRg st="8" end="8"/>
                                            </p:txEl>
                                          </p:spTgt>
                                        </p:tgtEl>
                                        <p:attrNameLst>
                                          <p:attrName>ppt_x</p:attrName>
                                        </p:attrNameLst>
                                      </p:cBhvr>
                                      <p:tavLst>
                                        <p:tav tm="0">
                                          <p:val>
                                            <p:strVal val="#ppt_x-#ppt_w*1.125000"/>
                                          </p:val>
                                        </p:tav>
                                        <p:tav tm="100000">
                                          <p:val>
                                            <p:strVal val="#ppt_x"/>
                                          </p:val>
                                        </p:tav>
                                      </p:tavLst>
                                    </p:anim>
                                    <p:animEffect transition="in" filter="wipe(right)">
                                      <p:cBhvr>
                                        <p:cTn id="48" dur="500"/>
                                        <p:tgtEl>
                                          <p:spTgt spid="3">
                                            <p:txEl>
                                              <p:pRg st="8" end="8"/>
                                            </p:txEl>
                                          </p:spTgt>
                                        </p:tgtEl>
                                      </p:cBhvr>
                                    </p:animEffect>
                                  </p:childTnLst>
                                </p:cTn>
                              </p:par>
                              <p:par>
                                <p:cTn id="49" presetID="12" presetClass="entr" presetSubtype="8" fill="hold" nodeType="withEffect">
                                  <p:stCondLst>
                                    <p:cond delay="0"/>
                                  </p:stCondLst>
                                  <p:childTnLst>
                                    <p:set>
                                      <p:cBhvr>
                                        <p:cTn id="50" dur="1" fill="hold">
                                          <p:stCondLst>
                                            <p:cond delay="0"/>
                                          </p:stCondLst>
                                        </p:cTn>
                                        <p:tgtEl>
                                          <p:spTgt spid="3">
                                            <p:txEl>
                                              <p:pRg st="9" end="9"/>
                                            </p:txEl>
                                          </p:spTgt>
                                        </p:tgtEl>
                                        <p:attrNameLst>
                                          <p:attrName>style.visibility</p:attrName>
                                        </p:attrNameLst>
                                      </p:cBhvr>
                                      <p:to>
                                        <p:strVal val="visible"/>
                                      </p:to>
                                    </p:set>
                                    <p:anim calcmode="lin" valueType="num">
                                      <p:cBhvr additive="base">
                                        <p:cTn id="51" dur="500"/>
                                        <p:tgtEl>
                                          <p:spTgt spid="3">
                                            <p:txEl>
                                              <p:pRg st="9" end="9"/>
                                            </p:txEl>
                                          </p:spTgt>
                                        </p:tgtEl>
                                        <p:attrNameLst>
                                          <p:attrName>ppt_x</p:attrName>
                                        </p:attrNameLst>
                                      </p:cBhvr>
                                      <p:tavLst>
                                        <p:tav tm="0">
                                          <p:val>
                                            <p:strVal val="#ppt_x-#ppt_w*1.125000"/>
                                          </p:val>
                                        </p:tav>
                                        <p:tav tm="100000">
                                          <p:val>
                                            <p:strVal val="#ppt_x"/>
                                          </p:val>
                                        </p:tav>
                                      </p:tavLst>
                                    </p:anim>
                                    <p:animEffect transition="in" filter="wipe(right)">
                                      <p:cBhvr>
                                        <p:cTn id="52" dur="500"/>
                                        <p:tgtEl>
                                          <p:spTgt spid="3">
                                            <p:txEl>
                                              <p:pRg st="9" end="9"/>
                                            </p:txEl>
                                          </p:spTgt>
                                        </p:tgtEl>
                                      </p:cBhvr>
                                    </p:animEffect>
                                  </p:childTnLst>
                                </p:cTn>
                              </p:par>
                              <p:par>
                                <p:cTn id="53" presetID="12" presetClass="entr" presetSubtype="8" fill="hold" nodeType="with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additive="base">
                                        <p:cTn id="55" dur="500"/>
                                        <p:tgtEl>
                                          <p:spTgt spid="3">
                                            <p:txEl>
                                              <p:pRg st="10" end="10"/>
                                            </p:txEl>
                                          </p:spTgt>
                                        </p:tgtEl>
                                        <p:attrNameLst>
                                          <p:attrName>ppt_x</p:attrName>
                                        </p:attrNameLst>
                                      </p:cBhvr>
                                      <p:tavLst>
                                        <p:tav tm="0">
                                          <p:val>
                                            <p:strVal val="#ppt_x-#ppt_w*1.125000"/>
                                          </p:val>
                                        </p:tav>
                                        <p:tav tm="100000">
                                          <p:val>
                                            <p:strVal val="#ppt_x"/>
                                          </p:val>
                                        </p:tav>
                                      </p:tavLst>
                                    </p:anim>
                                    <p:animEffect transition="in" filter="wipe(right)">
                                      <p:cBhvr>
                                        <p:cTn id="56" dur="500"/>
                                        <p:tgtEl>
                                          <p:spTgt spid="3">
                                            <p:txEl>
                                              <p:pRg st="10" end="10"/>
                                            </p:txEl>
                                          </p:spTgt>
                                        </p:tgtEl>
                                      </p:cBhvr>
                                    </p:animEffect>
                                  </p:childTnLst>
                                </p:cTn>
                              </p:par>
                              <p:par>
                                <p:cTn id="57" presetID="12" presetClass="entr" presetSubtype="8" fill="hold" nodeType="withEffect">
                                  <p:stCondLst>
                                    <p:cond delay="0"/>
                                  </p:stCondLst>
                                  <p:childTnLst>
                                    <p:set>
                                      <p:cBhvr>
                                        <p:cTn id="58" dur="1" fill="hold">
                                          <p:stCondLst>
                                            <p:cond delay="0"/>
                                          </p:stCondLst>
                                        </p:cTn>
                                        <p:tgtEl>
                                          <p:spTgt spid="3">
                                            <p:txEl>
                                              <p:pRg st="11" end="11"/>
                                            </p:txEl>
                                          </p:spTgt>
                                        </p:tgtEl>
                                        <p:attrNameLst>
                                          <p:attrName>style.visibility</p:attrName>
                                        </p:attrNameLst>
                                      </p:cBhvr>
                                      <p:to>
                                        <p:strVal val="visible"/>
                                      </p:to>
                                    </p:set>
                                    <p:anim calcmode="lin" valueType="num">
                                      <p:cBhvr additive="base">
                                        <p:cTn id="59" dur="500"/>
                                        <p:tgtEl>
                                          <p:spTgt spid="3">
                                            <p:txEl>
                                              <p:pRg st="11" end="11"/>
                                            </p:txEl>
                                          </p:spTgt>
                                        </p:tgtEl>
                                        <p:attrNameLst>
                                          <p:attrName>ppt_x</p:attrName>
                                        </p:attrNameLst>
                                      </p:cBhvr>
                                      <p:tavLst>
                                        <p:tav tm="0">
                                          <p:val>
                                            <p:strVal val="#ppt_x-#ppt_w*1.125000"/>
                                          </p:val>
                                        </p:tav>
                                        <p:tav tm="100000">
                                          <p:val>
                                            <p:strVal val="#ppt_x"/>
                                          </p:val>
                                        </p:tav>
                                      </p:tavLst>
                                    </p:anim>
                                    <p:animEffect transition="in" filter="wipe(right)">
                                      <p:cBhvr>
                                        <p:cTn id="6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48009">
              <a:schemeClr val="accent4">
                <a:lumMod val="35000"/>
              </a:schemeClr>
            </a:gs>
            <a:gs pos="39000">
              <a:schemeClr val="bg1"/>
            </a:gs>
            <a:gs pos="63000">
              <a:srgbClr val="7030A0">
                <a:lumMod val="86000"/>
              </a:srgbClr>
            </a:gs>
          </a:gsLst>
          <a:lin ang="14400000" scaled="0"/>
          <a:tileRect/>
        </a:gradFill>
        <a:effectLst/>
      </p:bgPr>
    </p:bg>
    <p:spTree>
      <p:nvGrpSpPr>
        <p:cNvPr id="1" name="">
          <a:extLst>
            <a:ext uri="{FF2B5EF4-FFF2-40B4-BE49-F238E27FC236}">
              <a16:creationId xmlns:a16="http://schemas.microsoft.com/office/drawing/2014/main" id="{831DAC9A-8798-5272-11CC-28D65836185D}"/>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6AAE2D9-D2CD-E357-C41A-830B322522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0AE10F-28AE-F5D7-E606-83E1AA37A05F}"/>
              </a:ext>
            </a:extLst>
          </p:cNvPr>
          <p:cNvSpPr>
            <a:spLocks noGrp="1"/>
          </p:cNvSpPr>
          <p:nvPr>
            <p:ph type="title"/>
          </p:nvPr>
        </p:nvSpPr>
        <p:spPr>
          <a:xfrm>
            <a:off x="517868" y="657369"/>
            <a:ext cx="8686800" cy="508090"/>
          </a:xfrm>
        </p:spPr>
        <p:txBody>
          <a:bodyPr>
            <a:normAutofit fontScale="90000"/>
          </a:bodyPr>
          <a:lstStyle/>
          <a:p>
            <a:r>
              <a:rPr lang="en-GB" sz="4400"/>
              <a:t>Challenges and Solutions</a:t>
            </a:r>
          </a:p>
        </p:txBody>
      </p:sp>
      <p:sp>
        <p:nvSpPr>
          <p:cNvPr id="3" name="Content Placeholder 2">
            <a:extLst>
              <a:ext uri="{FF2B5EF4-FFF2-40B4-BE49-F238E27FC236}">
                <a16:creationId xmlns:a16="http://schemas.microsoft.com/office/drawing/2014/main" id="{644D19F1-7839-F7F5-B369-F4B92C45FF58}"/>
              </a:ext>
            </a:extLst>
          </p:cNvPr>
          <p:cNvSpPr>
            <a:spLocks noGrp="1"/>
          </p:cNvSpPr>
          <p:nvPr>
            <p:ph idx="1"/>
          </p:nvPr>
        </p:nvSpPr>
        <p:spPr>
          <a:xfrm>
            <a:off x="413126" y="1911809"/>
            <a:ext cx="6003702" cy="3466821"/>
          </a:xfrm>
        </p:spPr>
        <p:txBody>
          <a:bodyPr vert="horz" lIns="91440" tIns="45720" rIns="91440" bIns="45720" rtlCol="0" anchor="t">
            <a:noAutofit/>
          </a:bodyPr>
          <a:lstStyle/>
          <a:p>
            <a:r>
              <a:rPr lang="en-GB" b="1">
                <a:solidFill>
                  <a:schemeClr val="accent2">
                    <a:lumMod val="40000"/>
                    <a:lumOff val="60000"/>
                  </a:schemeClr>
                </a:solidFill>
              </a:rPr>
              <a:t>The challenges faced while solving the problem domain as a team</a:t>
            </a:r>
            <a:endParaRPr lang="en-US" b="1">
              <a:solidFill>
                <a:schemeClr val="accent2">
                  <a:lumMod val="40000"/>
                  <a:lumOff val="60000"/>
                </a:schemeClr>
              </a:solidFill>
            </a:endParaRPr>
          </a:p>
          <a:p>
            <a:pPr marL="285750" indent="-285750">
              <a:buChar char="•"/>
            </a:pPr>
            <a:r>
              <a:rPr lang="en-GB"/>
              <a:t>Defining clear Requirements</a:t>
            </a:r>
          </a:p>
          <a:p>
            <a:pPr marL="285750" indent="-285750">
              <a:buFont typeface="Arial" panose="020B0604020202020204" pitchFamily="34" charset="0"/>
              <a:buChar char="•"/>
            </a:pPr>
            <a:r>
              <a:rPr lang="en-GB"/>
              <a:t>Technical challenges</a:t>
            </a:r>
          </a:p>
          <a:p>
            <a:pPr marL="285750" indent="-285750">
              <a:buFont typeface="Arial" panose="020B0604020202020204" pitchFamily="34" charset="0"/>
              <a:buChar char="•"/>
            </a:pPr>
            <a:r>
              <a:rPr lang="en-GB"/>
              <a:t>Team Coordination</a:t>
            </a:r>
          </a:p>
          <a:p>
            <a:pPr marL="285750" indent="-285750">
              <a:buFont typeface="Arial" panose="020B0604020202020204" pitchFamily="34" charset="0"/>
              <a:buChar char="•"/>
            </a:pPr>
            <a:r>
              <a:rPr lang="en-GB"/>
              <a:t>Time Management</a:t>
            </a:r>
          </a:p>
          <a:p>
            <a:pPr marL="285750" indent="-285750">
              <a:buFont typeface="Arial" panose="020B0604020202020204" pitchFamily="34" charset="0"/>
              <a:buChar char="•"/>
            </a:pPr>
            <a:r>
              <a:rPr lang="en-GB"/>
              <a:t>Communication Gaps</a:t>
            </a:r>
          </a:p>
          <a:p>
            <a:pPr marL="285750" indent="-285750">
              <a:buFont typeface="Arial" panose="020B0604020202020204" pitchFamily="34" charset="0"/>
              <a:buChar char="•"/>
            </a:pPr>
            <a:endParaRPr lang="en-GB" sz="1800"/>
          </a:p>
          <a:p>
            <a:pPr marL="285750" indent="-285750">
              <a:buFont typeface="Arial" panose="020B0604020202020204" pitchFamily="34" charset="0"/>
              <a:buChar char="•"/>
            </a:pPr>
            <a:endParaRPr lang="en-GB" sz="1800"/>
          </a:p>
        </p:txBody>
      </p:sp>
      <p:sp>
        <p:nvSpPr>
          <p:cNvPr id="10" name="Rectangle 9">
            <a:extLst>
              <a:ext uri="{FF2B5EF4-FFF2-40B4-BE49-F238E27FC236}">
                <a16:creationId xmlns:a16="http://schemas.microsoft.com/office/drawing/2014/main" id="{F178ACDA-8FEB-C46E-7F2F-85816A852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C83A333-1D9B-F0BF-A78F-3497AF63FD44}"/>
              </a:ext>
            </a:extLst>
          </p:cNvPr>
          <p:cNvSpPr txBox="1"/>
          <p:nvPr/>
        </p:nvSpPr>
        <p:spPr>
          <a:xfrm>
            <a:off x="7085936" y="231091"/>
            <a:ext cx="2118732" cy="276999"/>
          </a:xfrm>
          <a:prstGeom prst="rect">
            <a:avLst/>
          </a:prstGeom>
          <a:noFill/>
        </p:spPr>
        <p:txBody>
          <a:bodyPr wrap="square" rtlCol="0">
            <a:spAutoFit/>
          </a:bodyPr>
          <a:lstStyle/>
          <a:p>
            <a:r>
              <a:rPr lang="en-GB" sz="1200"/>
              <a:t>Kieran</a:t>
            </a:r>
          </a:p>
        </p:txBody>
      </p:sp>
      <p:sp>
        <p:nvSpPr>
          <p:cNvPr id="5" name="TextBox 4">
            <a:extLst>
              <a:ext uri="{FF2B5EF4-FFF2-40B4-BE49-F238E27FC236}">
                <a16:creationId xmlns:a16="http://schemas.microsoft.com/office/drawing/2014/main" id="{6C3068E6-D985-DFDA-B335-7B32BDB29FB3}"/>
              </a:ext>
            </a:extLst>
          </p:cNvPr>
          <p:cNvSpPr txBox="1"/>
          <p:nvPr/>
        </p:nvSpPr>
        <p:spPr>
          <a:xfrm>
            <a:off x="5134471" y="231091"/>
            <a:ext cx="1951465" cy="276999"/>
          </a:xfrm>
          <a:prstGeom prst="rect">
            <a:avLst/>
          </a:prstGeom>
          <a:noFill/>
        </p:spPr>
        <p:txBody>
          <a:bodyPr wrap="square" rtlCol="0">
            <a:spAutoFit/>
          </a:bodyPr>
          <a:lstStyle/>
          <a:p>
            <a:r>
              <a:rPr lang="en-GB" sz="1200"/>
              <a:t>Now presenting ;</a:t>
            </a:r>
          </a:p>
        </p:txBody>
      </p:sp>
      <p:sp>
        <p:nvSpPr>
          <p:cNvPr id="6" name="TextBox 5">
            <a:extLst>
              <a:ext uri="{FF2B5EF4-FFF2-40B4-BE49-F238E27FC236}">
                <a16:creationId xmlns:a16="http://schemas.microsoft.com/office/drawing/2014/main" id="{8227ABD3-55F2-BD02-12D6-5B4F0A66ECDE}"/>
              </a:ext>
            </a:extLst>
          </p:cNvPr>
          <p:cNvSpPr txBox="1"/>
          <p:nvPr/>
        </p:nvSpPr>
        <p:spPr>
          <a:xfrm>
            <a:off x="517868" y="233571"/>
            <a:ext cx="3337869" cy="276999"/>
          </a:xfrm>
          <a:prstGeom prst="rect">
            <a:avLst/>
          </a:prstGeom>
          <a:noFill/>
        </p:spPr>
        <p:txBody>
          <a:bodyPr wrap="square" rtlCol="0">
            <a:spAutoFit/>
          </a:bodyPr>
          <a:lstStyle/>
          <a:p>
            <a:r>
              <a:rPr lang="en-GB" sz="1200"/>
              <a:t>GROUP  A3_5 TEAM PROJECT 24/25</a:t>
            </a:r>
          </a:p>
        </p:txBody>
      </p:sp>
      <p:sp>
        <p:nvSpPr>
          <p:cNvPr id="7" name="TextBox 6">
            <a:extLst>
              <a:ext uri="{FF2B5EF4-FFF2-40B4-BE49-F238E27FC236}">
                <a16:creationId xmlns:a16="http://schemas.microsoft.com/office/drawing/2014/main" id="{ED196193-6125-44B3-3BE9-9427300AFF7B}"/>
              </a:ext>
            </a:extLst>
          </p:cNvPr>
          <p:cNvSpPr txBox="1"/>
          <p:nvPr/>
        </p:nvSpPr>
        <p:spPr>
          <a:xfrm>
            <a:off x="6990575" y="1911809"/>
            <a:ext cx="4428186" cy="32855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b="1">
                <a:solidFill>
                  <a:schemeClr val="accent2">
                    <a:lumMod val="40000"/>
                    <a:lumOff val="60000"/>
                  </a:schemeClr>
                </a:solidFill>
              </a:rPr>
              <a:t>How did the team solve these issues</a:t>
            </a:r>
          </a:p>
          <a:p>
            <a:endParaRPr lang="en-GB" sz="2000"/>
          </a:p>
          <a:p>
            <a:pPr marL="285750" indent="-285750">
              <a:lnSpc>
                <a:spcPct val="150000"/>
              </a:lnSpc>
              <a:buFont typeface="Arial"/>
              <a:buChar char="•"/>
            </a:pPr>
            <a:r>
              <a:rPr lang="en-GB" sz="2000"/>
              <a:t>Regular Meetings</a:t>
            </a:r>
          </a:p>
          <a:p>
            <a:pPr marL="285750" indent="-285750">
              <a:lnSpc>
                <a:spcPct val="150000"/>
              </a:lnSpc>
              <a:buFont typeface="Arial"/>
              <a:buChar char="•"/>
            </a:pPr>
            <a:r>
              <a:rPr lang="en-GB" sz="2000"/>
              <a:t>Task Delegation</a:t>
            </a:r>
          </a:p>
          <a:p>
            <a:pPr marL="285750" indent="-285750">
              <a:lnSpc>
                <a:spcPct val="150000"/>
              </a:lnSpc>
              <a:buFont typeface="Arial"/>
              <a:buChar char="•"/>
            </a:pPr>
            <a:r>
              <a:rPr lang="en-GB" sz="2000"/>
              <a:t>Version Control</a:t>
            </a:r>
          </a:p>
          <a:p>
            <a:pPr marL="285750" indent="-285750">
              <a:lnSpc>
                <a:spcPct val="150000"/>
              </a:lnSpc>
              <a:buFont typeface="Arial"/>
              <a:buChar char="•"/>
            </a:pPr>
            <a:r>
              <a:rPr lang="en-GB" sz="2000"/>
              <a:t>Prototyping and Feedback</a:t>
            </a:r>
          </a:p>
          <a:p>
            <a:pPr marL="285750" indent="-285750">
              <a:lnSpc>
                <a:spcPct val="150000"/>
              </a:lnSpc>
              <a:buFont typeface="Arial"/>
              <a:buChar char="•"/>
            </a:pPr>
            <a:r>
              <a:rPr lang="en-GB" sz="2000"/>
              <a:t>Clear documentation</a:t>
            </a:r>
          </a:p>
        </p:txBody>
      </p:sp>
      <p:pic>
        <p:nvPicPr>
          <p:cNvPr id="2050" name="Picture 2" descr="3 Solutions to Help HR Adjust to New Challenges - HR Daily Advisor">
            <a:extLst>
              <a:ext uri="{FF2B5EF4-FFF2-40B4-BE49-F238E27FC236}">
                <a16:creationId xmlns:a16="http://schemas.microsoft.com/office/drawing/2014/main" id="{281C3453-5263-A543-1E55-24FDDD3BE5A4}"/>
              </a:ext>
            </a:extLst>
          </p:cNvPr>
          <p:cNvPicPr>
            <a:picLocks noChangeAspect="1" noChangeArrowheads="1"/>
          </p:cNvPicPr>
          <p:nvPr/>
        </p:nvPicPr>
        <p:blipFill rotWithShape="1">
          <a:blip r:embed="rId3">
            <a:alphaModFix amt="85000"/>
            <a:extLst>
              <a:ext uri="{28A0092B-C50C-407E-A947-70E740481C1C}">
                <a14:useLocalDpi xmlns:a14="http://schemas.microsoft.com/office/drawing/2010/main" val="0"/>
              </a:ext>
            </a:extLst>
          </a:blip>
          <a:srcRect l="343" t="37494" r="-343" b="19456"/>
          <a:stretch/>
        </p:blipFill>
        <p:spPr bwMode="auto">
          <a:xfrm>
            <a:off x="1774404" y="5091563"/>
            <a:ext cx="6663322" cy="1913231"/>
          </a:xfrm>
          <a:prstGeom prst="rect">
            <a:avLst/>
          </a:prstGeom>
          <a:noFill/>
          <a:effectLst>
            <a:outerShdw dir="5400000" sx="104000" sy="104000" algn="ctr" rotWithShape="0">
              <a:srgbClr val="000000">
                <a:alpha val="34000"/>
              </a:srgbClr>
            </a:outerShdw>
            <a:softEdge rad="129891"/>
          </a:effectLst>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866AC448-9587-BB0A-9CA5-1EB261641406}"/>
              </a:ext>
            </a:extLst>
          </p:cNvPr>
          <p:cNvSpPr txBox="1"/>
          <p:nvPr/>
        </p:nvSpPr>
        <p:spPr>
          <a:xfrm>
            <a:off x="0" y="6200631"/>
            <a:ext cx="1971675" cy="707886"/>
          </a:xfrm>
          <a:prstGeom prst="rect">
            <a:avLst/>
          </a:prstGeom>
          <a:noFill/>
        </p:spPr>
        <p:txBody>
          <a:bodyPr wrap="square">
            <a:spAutoFit/>
          </a:bodyPr>
          <a:lstStyle/>
          <a:p>
            <a:r>
              <a:rPr lang="en-GB"/>
              <a:t>(</a:t>
            </a:r>
            <a:r>
              <a:rPr lang="en-GB" sz="1100"/>
              <a:t>Powers et al., </a:t>
            </a:r>
            <a:r>
              <a:rPr lang="en-GB" sz="1100" i="1"/>
              <a:t>3 solutions to help HR adjust to new challenges</a:t>
            </a:r>
            <a:r>
              <a:rPr lang="en-GB" sz="1100"/>
              <a:t> 2020)</a:t>
            </a:r>
          </a:p>
        </p:txBody>
      </p:sp>
    </p:spTree>
    <p:extLst>
      <p:ext uri="{BB962C8B-B14F-4D97-AF65-F5344CB8AC3E}">
        <p14:creationId xmlns:p14="http://schemas.microsoft.com/office/powerpoint/2010/main" val="11800555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ppt_x</p:attrName>
                                        </p:attrNameLst>
                                      </p:cBhvr>
                                      <p:tavLst>
                                        <p:tav tm="0">
                                          <p:val>
                                            <p:strVal val="#ppt_x-#ppt_w*1.125000"/>
                                          </p:val>
                                        </p:tav>
                                        <p:tav tm="100000">
                                          <p:val>
                                            <p:strVal val="#ppt_x"/>
                                          </p:val>
                                        </p:tav>
                                      </p:tavLst>
                                    </p:anim>
                                    <p:animEffect transition="in" filter="wipe(right)">
                                      <p:cBhvr>
                                        <p:cTn id="8" dur="500"/>
                                        <p:tgtEl>
                                          <p:spTgt spid="3">
                                            <p:txEl>
                                              <p:pRg st="0" end="0"/>
                                            </p:txEl>
                                          </p:spTgt>
                                        </p:tgtEl>
                                      </p:cBhvr>
                                    </p:animEffect>
                                  </p:childTnLst>
                                </p:cTn>
                              </p:par>
                              <p:par>
                                <p:cTn id="9" presetID="12" presetClass="entr" presetSubtype="8"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p:tgtEl>
                                          <p:spTgt spid="3">
                                            <p:txEl>
                                              <p:pRg st="1" end="1"/>
                                            </p:txEl>
                                          </p:spTgt>
                                        </p:tgtEl>
                                        <p:attrNameLst>
                                          <p:attrName>ppt_x</p:attrName>
                                        </p:attrNameLst>
                                      </p:cBhvr>
                                      <p:tavLst>
                                        <p:tav tm="0">
                                          <p:val>
                                            <p:strVal val="#ppt_x-#ppt_w*1.125000"/>
                                          </p:val>
                                        </p:tav>
                                        <p:tav tm="100000">
                                          <p:val>
                                            <p:strVal val="#ppt_x"/>
                                          </p:val>
                                        </p:tav>
                                      </p:tavLst>
                                    </p:anim>
                                    <p:animEffect transition="in" filter="wipe(right)">
                                      <p:cBhvr>
                                        <p:cTn id="12" dur="500"/>
                                        <p:tgtEl>
                                          <p:spTgt spid="3">
                                            <p:txEl>
                                              <p:pRg st="1" end="1"/>
                                            </p:txEl>
                                          </p:spTgt>
                                        </p:tgtEl>
                                      </p:cBhvr>
                                    </p:animEffect>
                                  </p:childTnLst>
                                </p:cTn>
                              </p:par>
                              <p:par>
                                <p:cTn id="13" presetID="12" presetClass="entr" presetSubtype="8"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p:tgtEl>
                                          <p:spTgt spid="3">
                                            <p:txEl>
                                              <p:pRg st="2" end="2"/>
                                            </p:txEl>
                                          </p:spTgt>
                                        </p:tgtEl>
                                        <p:attrNameLst>
                                          <p:attrName>ppt_x</p:attrName>
                                        </p:attrNameLst>
                                      </p:cBhvr>
                                      <p:tavLst>
                                        <p:tav tm="0">
                                          <p:val>
                                            <p:strVal val="#ppt_x-#ppt_w*1.125000"/>
                                          </p:val>
                                        </p:tav>
                                        <p:tav tm="100000">
                                          <p:val>
                                            <p:strVal val="#ppt_x"/>
                                          </p:val>
                                        </p:tav>
                                      </p:tavLst>
                                    </p:anim>
                                    <p:animEffect transition="in" filter="wipe(right)">
                                      <p:cBhvr>
                                        <p:cTn id="16" dur="500"/>
                                        <p:tgtEl>
                                          <p:spTgt spid="3">
                                            <p:txEl>
                                              <p:pRg st="2" end="2"/>
                                            </p:txEl>
                                          </p:spTgt>
                                        </p:tgtEl>
                                      </p:cBhvr>
                                    </p:animEffect>
                                  </p:childTnLst>
                                </p:cTn>
                              </p:par>
                              <p:par>
                                <p:cTn id="17" presetID="12" presetClass="entr" presetSubtype="8"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p:tgtEl>
                                          <p:spTgt spid="3">
                                            <p:txEl>
                                              <p:pRg st="3" end="3"/>
                                            </p:txEl>
                                          </p:spTgt>
                                        </p:tgtEl>
                                        <p:attrNameLst>
                                          <p:attrName>ppt_x</p:attrName>
                                        </p:attrNameLst>
                                      </p:cBhvr>
                                      <p:tavLst>
                                        <p:tav tm="0">
                                          <p:val>
                                            <p:strVal val="#ppt_x-#ppt_w*1.125000"/>
                                          </p:val>
                                        </p:tav>
                                        <p:tav tm="100000">
                                          <p:val>
                                            <p:strVal val="#ppt_x"/>
                                          </p:val>
                                        </p:tav>
                                      </p:tavLst>
                                    </p:anim>
                                    <p:animEffect transition="in" filter="wipe(right)">
                                      <p:cBhvr>
                                        <p:cTn id="20" dur="500"/>
                                        <p:tgtEl>
                                          <p:spTgt spid="3">
                                            <p:txEl>
                                              <p:pRg st="3" end="3"/>
                                            </p:txEl>
                                          </p:spTgt>
                                        </p:tgtEl>
                                      </p:cBhvr>
                                    </p:animEffect>
                                  </p:childTnLst>
                                </p:cTn>
                              </p:par>
                              <p:par>
                                <p:cTn id="21" presetID="12" presetClass="entr" presetSubtype="8"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p:tgtEl>
                                          <p:spTgt spid="3">
                                            <p:txEl>
                                              <p:pRg st="4" end="4"/>
                                            </p:txEl>
                                          </p:spTgt>
                                        </p:tgtEl>
                                        <p:attrNameLst>
                                          <p:attrName>ppt_x</p:attrName>
                                        </p:attrNameLst>
                                      </p:cBhvr>
                                      <p:tavLst>
                                        <p:tav tm="0">
                                          <p:val>
                                            <p:strVal val="#ppt_x-#ppt_w*1.125000"/>
                                          </p:val>
                                        </p:tav>
                                        <p:tav tm="100000">
                                          <p:val>
                                            <p:strVal val="#ppt_x"/>
                                          </p:val>
                                        </p:tav>
                                      </p:tavLst>
                                    </p:anim>
                                    <p:animEffect transition="in" filter="wipe(right)">
                                      <p:cBhvr>
                                        <p:cTn id="24" dur="500"/>
                                        <p:tgtEl>
                                          <p:spTgt spid="3">
                                            <p:txEl>
                                              <p:pRg st="4" end="4"/>
                                            </p:txEl>
                                          </p:spTgt>
                                        </p:tgtEl>
                                      </p:cBhvr>
                                    </p:animEffect>
                                  </p:childTnLst>
                                </p:cTn>
                              </p:par>
                              <p:par>
                                <p:cTn id="25" presetID="12" presetClass="entr" presetSubtype="8"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p:tgtEl>
                                          <p:spTgt spid="3">
                                            <p:txEl>
                                              <p:pRg st="5" end="5"/>
                                            </p:txEl>
                                          </p:spTgt>
                                        </p:tgtEl>
                                        <p:attrNameLst>
                                          <p:attrName>ppt_x</p:attrName>
                                        </p:attrNameLst>
                                      </p:cBhvr>
                                      <p:tavLst>
                                        <p:tav tm="0">
                                          <p:val>
                                            <p:strVal val="#ppt_x-#ppt_w*1.125000"/>
                                          </p:val>
                                        </p:tav>
                                        <p:tav tm="100000">
                                          <p:val>
                                            <p:strVal val="#ppt_x"/>
                                          </p:val>
                                        </p:tav>
                                      </p:tavLst>
                                    </p:anim>
                                    <p:animEffect transition="in" filter="wipe(right)">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2" fill="hold" nodeType="clickEffect">
                                  <p:stCondLst>
                                    <p:cond delay="0"/>
                                  </p:stCondLst>
                                  <p:childTnLst>
                                    <p:set>
                                      <p:cBhvr>
                                        <p:cTn id="32" dur="1" fill="hold">
                                          <p:stCondLst>
                                            <p:cond delay="0"/>
                                          </p:stCondLst>
                                        </p:cTn>
                                        <p:tgtEl>
                                          <p:spTgt spid="7">
                                            <p:txEl>
                                              <p:pRg st="0" end="0"/>
                                            </p:txEl>
                                          </p:spTgt>
                                        </p:tgtEl>
                                        <p:attrNameLst>
                                          <p:attrName>style.visibility</p:attrName>
                                        </p:attrNameLst>
                                      </p:cBhvr>
                                      <p:to>
                                        <p:strVal val="visible"/>
                                      </p:to>
                                    </p:set>
                                    <p:anim calcmode="lin" valueType="num">
                                      <p:cBhvr additive="base">
                                        <p:cTn id="33" dur="500"/>
                                        <p:tgtEl>
                                          <p:spTgt spid="7">
                                            <p:txEl>
                                              <p:pRg st="0" end="0"/>
                                            </p:txEl>
                                          </p:spTgt>
                                        </p:tgtEl>
                                        <p:attrNameLst>
                                          <p:attrName>ppt_x</p:attrName>
                                        </p:attrNameLst>
                                      </p:cBhvr>
                                      <p:tavLst>
                                        <p:tav tm="0">
                                          <p:val>
                                            <p:strVal val="#ppt_x+#ppt_w*1.125000"/>
                                          </p:val>
                                        </p:tav>
                                        <p:tav tm="100000">
                                          <p:val>
                                            <p:strVal val="#ppt_x"/>
                                          </p:val>
                                        </p:tav>
                                      </p:tavLst>
                                    </p:anim>
                                    <p:animEffect transition="in" filter="wipe(left)">
                                      <p:cBhvr>
                                        <p:cTn id="34" dur="500"/>
                                        <p:tgtEl>
                                          <p:spTgt spid="7">
                                            <p:txEl>
                                              <p:pRg st="0" end="0"/>
                                            </p:txEl>
                                          </p:spTgt>
                                        </p:tgtEl>
                                      </p:cBhvr>
                                    </p:animEffect>
                                  </p:childTnLst>
                                </p:cTn>
                              </p:par>
                              <p:par>
                                <p:cTn id="35" presetID="12" presetClass="entr" presetSubtype="2" fill="hold" nodeType="withEffect">
                                  <p:stCondLst>
                                    <p:cond delay="0"/>
                                  </p:stCondLst>
                                  <p:childTnLst>
                                    <p:set>
                                      <p:cBhvr>
                                        <p:cTn id="36" dur="1" fill="hold">
                                          <p:stCondLst>
                                            <p:cond delay="0"/>
                                          </p:stCondLst>
                                        </p:cTn>
                                        <p:tgtEl>
                                          <p:spTgt spid="7">
                                            <p:txEl>
                                              <p:pRg st="2" end="2"/>
                                            </p:txEl>
                                          </p:spTgt>
                                        </p:tgtEl>
                                        <p:attrNameLst>
                                          <p:attrName>style.visibility</p:attrName>
                                        </p:attrNameLst>
                                      </p:cBhvr>
                                      <p:to>
                                        <p:strVal val="visible"/>
                                      </p:to>
                                    </p:set>
                                    <p:anim calcmode="lin" valueType="num">
                                      <p:cBhvr additive="base">
                                        <p:cTn id="37" dur="500"/>
                                        <p:tgtEl>
                                          <p:spTgt spid="7">
                                            <p:txEl>
                                              <p:pRg st="2" end="2"/>
                                            </p:txEl>
                                          </p:spTgt>
                                        </p:tgtEl>
                                        <p:attrNameLst>
                                          <p:attrName>ppt_x</p:attrName>
                                        </p:attrNameLst>
                                      </p:cBhvr>
                                      <p:tavLst>
                                        <p:tav tm="0">
                                          <p:val>
                                            <p:strVal val="#ppt_x+#ppt_w*1.125000"/>
                                          </p:val>
                                        </p:tav>
                                        <p:tav tm="100000">
                                          <p:val>
                                            <p:strVal val="#ppt_x"/>
                                          </p:val>
                                        </p:tav>
                                      </p:tavLst>
                                    </p:anim>
                                    <p:animEffect transition="in" filter="wipe(left)">
                                      <p:cBhvr>
                                        <p:cTn id="38" dur="500"/>
                                        <p:tgtEl>
                                          <p:spTgt spid="7">
                                            <p:txEl>
                                              <p:pRg st="2" end="2"/>
                                            </p:txEl>
                                          </p:spTgt>
                                        </p:tgtEl>
                                      </p:cBhvr>
                                    </p:animEffect>
                                  </p:childTnLst>
                                </p:cTn>
                              </p:par>
                              <p:par>
                                <p:cTn id="39" presetID="12" presetClass="entr" presetSubtype="2" fill="hold" nodeType="withEffect">
                                  <p:stCondLst>
                                    <p:cond delay="0"/>
                                  </p:stCondLst>
                                  <p:childTnLst>
                                    <p:set>
                                      <p:cBhvr>
                                        <p:cTn id="40" dur="1" fill="hold">
                                          <p:stCondLst>
                                            <p:cond delay="0"/>
                                          </p:stCondLst>
                                        </p:cTn>
                                        <p:tgtEl>
                                          <p:spTgt spid="7">
                                            <p:txEl>
                                              <p:pRg st="3" end="3"/>
                                            </p:txEl>
                                          </p:spTgt>
                                        </p:tgtEl>
                                        <p:attrNameLst>
                                          <p:attrName>style.visibility</p:attrName>
                                        </p:attrNameLst>
                                      </p:cBhvr>
                                      <p:to>
                                        <p:strVal val="visible"/>
                                      </p:to>
                                    </p:set>
                                    <p:anim calcmode="lin" valueType="num">
                                      <p:cBhvr additive="base">
                                        <p:cTn id="41" dur="500"/>
                                        <p:tgtEl>
                                          <p:spTgt spid="7">
                                            <p:txEl>
                                              <p:pRg st="3" end="3"/>
                                            </p:txEl>
                                          </p:spTgt>
                                        </p:tgtEl>
                                        <p:attrNameLst>
                                          <p:attrName>ppt_x</p:attrName>
                                        </p:attrNameLst>
                                      </p:cBhvr>
                                      <p:tavLst>
                                        <p:tav tm="0">
                                          <p:val>
                                            <p:strVal val="#ppt_x+#ppt_w*1.125000"/>
                                          </p:val>
                                        </p:tav>
                                        <p:tav tm="100000">
                                          <p:val>
                                            <p:strVal val="#ppt_x"/>
                                          </p:val>
                                        </p:tav>
                                      </p:tavLst>
                                    </p:anim>
                                    <p:animEffect transition="in" filter="wipe(left)">
                                      <p:cBhvr>
                                        <p:cTn id="42" dur="500"/>
                                        <p:tgtEl>
                                          <p:spTgt spid="7">
                                            <p:txEl>
                                              <p:pRg st="3" end="3"/>
                                            </p:txEl>
                                          </p:spTgt>
                                        </p:tgtEl>
                                      </p:cBhvr>
                                    </p:animEffect>
                                  </p:childTnLst>
                                </p:cTn>
                              </p:par>
                              <p:par>
                                <p:cTn id="43" presetID="12" presetClass="entr" presetSubtype="2" fill="hold" nodeType="withEffect">
                                  <p:stCondLst>
                                    <p:cond delay="0"/>
                                  </p:stCondLst>
                                  <p:childTnLst>
                                    <p:set>
                                      <p:cBhvr>
                                        <p:cTn id="44" dur="1" fill="hold">
                                          <p:stCondLst>
                                            <p:cond delay="0"/>
                                          </p:stCondLst>
                                        </p:cTn>
                                        <p:tgtEl>
                                          <p:spTgt spid="7">
                                            <p:txEl>
                                              <p:pRg st="4" end="4"/>
                                            </p:txEl>
                                          </p:spTgt>
                                        </p:tgtEl>
                                        <p:attrNameLst>
                                          <p:attrName>style.visibility</p:attrName>
                                        </p:attrNameLst>
                                      </p:cBhvr>
                                      <p:to>
                                        <p:strVal val="visible"/>
                                      </p:to>
                                    </p:set>
                                    <p:anim calcmode="lin" valueType="num">
                                      <p:cBhvr additive="base">
                                        <p:cTn id="45" dur="500"/>
                                        <p:tgtEl>
                                          <p:spTgt spid="7">
                                            <p:txEl>
                                              <p:pRg st="4" end="4"/>
                                            </p:txEl>
                                          </p:spTgt>
                                        </p:tgtEl>
                                        <p:attrNameLst>
                                          <p:attrName>ppt_x</p:attrName>
                                        </p:attrNameLst>
                                      </p:cBhvr>
                                      <p:tavLst>
                                        <p:tav tm="0">
                                          <p:val>
                                            <p:strVal val="#ppt_x+#ppt_w*1.125000"/>
                                          </p:val>
                                        </p:tav>
                                        <p:tav tm="100000">
                                          <p:val>
                                            <p:strVal val="#ppt_x"/>
                                          </p:val>
                                        </p:tav>
                                      </p:tavLst>
                                    </p:anim>
                                    <p:animEffect transition="in" filter="wipe(left)">
                                      <p:cBhvr>
                                        <p:cTn id="46" dur="500"/>
                                        <p:tgtEl>
                                          <p:spTgt spid="7">
                                            <p:txEl>
                                              <p:pRg st="4" end="4"/>
                                            </p:txEl>
                                          </p:spTgt>
                                        </p:tgtEl>
                                      </p:cBhvr>
                                    </p:animEffect>
                                  </p:childTnLst>
                                </p:cTn>
                              </p:par>
                              <p:par>
                                <p:cTn id="47" presetID="12" presetClass="entr" presetSubtype="2" fill="hold" nodeType="withEffect">
                                  <p:stCondLst>
                                    <p:cond delay="0"/>
                                  </p:stCondLst>
                                  <p:childTnLst>
                                    <p:set>
                                      <p:cBhvr>
                                        <p:cTn id="48" dur="1" fill="hold">
                                          <p:stCondLst>
                                            <p:cond delay="0"/>
                                          </p:stCondLst>
                                        </p:cTn>
                                        <p:tgtEl>
                                          <p:spTgt spid="7">
                                            <p:txEl>
                                              <p:pRg st="5" end="5"/>
                                            </p:txEl>
                                          </p:spTgt>
                                        </p:tgtEl>
                                        <p:attrNameLst>
                                          <p:attrName>style.visibility</p:attrName>
                                        </p:attrNameLst>
                                      </p:cBhvr>
                                      <p:to>
                                        <p:strVal val="visible"/>
                                      </p:to>
                                    </p:set>
                                    <p:anim calcmode="lin" valueType="num">
                                      <p:cBhvr additive="base">
                                        <p:cTn id="49" dur="500"/>
                                        <p:tgtEl>
                                          <p:spTgt spid="7">
                                            <p:txEl>
                                              <p:pRg st="5" end="5"/>
                                            </p:txEl>
                                          </p:spTgt>
                                        </p:tgtEl>
                                        <p:attrNameLst>
                                          <p:attrName>ppt_x</p:attrName>
                                        </p:attrNameLst>
                                      </p:cBhvr>
                                      <p:tavLst>
                                        <p:tav tm="0">
                                          <p:val>
                                            <p:strVal val="#ppt_x+#ppt_w*1.125000"/>
                                          </p:val>
                                        </p:tav>
                                        <p:tav tm="100000">
                                          <p:val>
                                            <p:strVal val="#ppt_x"/>
                                          </p:val>
                                        </p:tav>
                                      </p:tavLst>
                                    </p:anim>
                                    <p:animEffect transition="in" filter="wipe(left)">
                                      <p:cBhvr>
                                        <p:cTn id="50" dur="500"/>
                                        <p:tgtEl>
                                          <p:spTgt spid="7">
                                            <p:txEl>
                                              <p:pRg st="5" end="5"/>
                                            </p:txEl>
                                          </p:spTgt>
                                        </p:tgtEl>
                                      </p:cBhvr>
                                    </p:animEffect>
                                  </p:childTnLst>
                                </p:cTn>
                              </p:par>
                              <p:par>
                                <p:cTn id="51" presetID="12" presetClass="entr" presetSubtype="2" fill="hold" nodeType="withEffect">
                                  <p:stCondLst>
                                    <p:cond delay="0"/>
                                  </p:stCondLst>
                                  <p:childTnLst>
                                    <p:set>
                                      <p:cBhvr>
                                        <p:cTn id="52" dur="1" fill="hold">
                                          <p:stCondLst>
                                            <p:cond delay="0"/>
                                          </p:stCondLst>
                                        </p:cTn>
                                        <p:tgtEl>
                                          <p:spTgt spid="7">
                                            <p:txEl>
                                              <p:pRg st="6" end="6"/>
                                            </p:txEl>
                                          </p:spTgt>
                                        </p:tgtEl>
                                        <p:attrNameLst>
                                          <p:attrName>style.visibility</p:attrName>
                                        </p:attrNameLst>
                                      </p:cBhvr>
                                      <p:to>
                                        <p:strVal val="visible"/>
                                      </p:to>
                                    </p:set>
                                    <p:anim calcmode="lin" valueType="num">
                                      <p:cBhvr additive="base">
                                        <p:cTn id="53" dur="500"/>
                                        <p:tgtEl>
                                          <p:spTgt spid="7">
                                            <p:txEl>
                                              <p:pRg st="6" end="6"/>
                                            </p:txEl>
                                          </p:spTgt>
                                        </p:tgtEl>
                                        <p:attrNameLst>
                                          <p:attrName>ppt_x</p:attrName>
                                        </p:attrNameLst>
                                      </p:cBhvr>
                                      <p:tavLst>
                                        <p:tav tm="0">
                                          <p:val>
                                            <p:strVal val="#ppt_x+#ppt_w*1.125000"/>
                                          </p:val>
                                        </p:tav>
                                        <p:tav tm="100000">
                                          <p:val>
                                            <p:strVal val="#ppt_x"/>
                                          </p:val>
                                        </p:tav>
                                      </p:tavLst>
                                    </p:anim>
                                    <p:animEffect transition="in" filter="wipe(left)">
                                      <p:cBhvr>
                                        <p:cTn id="54"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estaltVTI">
  <a:themeElements>
    <a:clrScheme name="Custom 86">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7742ca5b-1ac4-4bc0-8f9a-56dcafedcfe2">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5CA1D5D51A8A44BA8479AD2457EF960" ma:contentTypeVersion="10" ma:contentTypeDescription="Create a new document." ma:contentTypeScope="" ma:versionID="c404d1bb712b4eb10bef39c849e9ad52">
  <xsd:schema xmlns:xsd="http://www.w3.org/2001/XMLSchema" xmlns:xs="http://www.w3.org/2001/XMLSchema" xmlns:p="http://schemas.microsoft.com/office/2006/metadata/properties" xmlns:ns2="7742ca5b-1ac4-4bc0-8f9a-56dcafedcfe2" targetNamespace="http://schemas.microsoft.com/office/2006/metadata/properties" ma:root="true" ma:fieldsID="8fc4c4562032a66ec9d8b6150c0cc4fc" ns2:_="">
    <xsd:import namespace="7742ca5b-1ac4-4bc0-8f9a-56dcafedcfe2"/>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742ca5b-1ac4-4bc0-8f9a-56dcafedcfe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e9d4c506-e2aa-436a-9dbd-af2c157961c0" ma:termSetId="09814cd3-568e-fe90-9814-8d621ff8fb84" ma:anchorId="fba54fb3-c3e1-fe81-a776-ca4b69148c4d" ma:open="true" ma:isKeyword="false">
      <xsd:complexType>
        <xsd:sequence>
          <xsd:element ref="pc:Terms" minOccurs="0" maxOccurs="1"/>
        </xsd:sequence>
      </xsd:complex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6EBF0A-ACB0-413C-9B21-090A2C23C05C}">
  <ds:schemaRefs>
    <ds:schemaRef ds:uri="7742ca5b-1ac4-4bc0-8f9a-56dcafedcfe2"/>
    <ds:schemaRef ds:uri="http://schemas.microsoft.com/office/2006/metadata/properties"/>
    <ds:schemaRef ds:uri="http://schemas.microsoft.com/office/infopath/2007/PartnerControls"/>
    <ds:schemaRef ds:uri="http://www.w3.org/2000/xmlns/"/>
  </ds:schemaRefs>
</ds:datastoreItem>
</file>

<file path=customXml/itemProps2.xml><?xml version="1.0" encoding="utf-8"?>
<ds:datastoreItem xmlns:ds="http://schemas.openxmlformats.org/officeDocument/2006/customXml" ds:itemID="{B90A0986-AA1D-415A-B430-1512A20361A1}">
  <ds:schemaRefs>
    <ds:schemaRef ds:uri="7742ca5b-1ac4-4bc0-8f9a-56dcafedcfe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customXml/itemProps3.xml><?xml version="1.0" encoding="utf-8"?>
<ds:datastoreItem xmlns:ds="http://schemas.openxmlformats.org/officeDocument/2006/customXml" ds:itemID="{907C2797-C482-4F43-B66B-E0DFB49CCE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12</Slides>
  <Notes>8</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GestaltVTI</vt:lpstr>
      <vt:lpstr>TEAM  PROJECT</vt:lpstr>
      <vt:lpstr>The Problem Domain</vt:lpstr>
      <vt:lpstr>Planning phase</vt:lpstr>
      <vt:lpstr>Design and Implementation</vt:lpstr>
      <vt:lpstr>The Product</vt:lpstr>
      <vt:lpstr>Assessment of the product</vt:lpstr>
      <vt:lpstr>Testing and Evaluation </vt:lpstr>
      <vt:lpstr>How we worked as a team</vt:lpstr>
      <vt:lpstr>Challenges and Solutions</vt:lpstr>
      <vt:lpstr>Lessons learnt as a team</vt:lpstr>
      <vt:lpstr>PowerPoint Presentation</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PROJECT</dc:title>
  <dc:creator>Kieran Moore</dc:creator>
  <cp:revision>2</cp:revision>
  <dcterms:created xsi:type="dcterms:W3CDTF">2025-02-24T13:19:33Z</dcterms:created>
  <dcterms:modified xsi:type="dcterms:W3CDTF">2025-03-28T10:29:34Z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0x01010075CA1D5D51A8A44BA8479AD2457EF960</vt:lpwstr>
  </property>
  <property fmtid="{D5CDD505-2E9C-101B-9397-08002B2CF9AE}" pid="3" name="MediaServiceImageTags">
    <vt:lpwstr/>
  </property>
</Properties>
</file>

<file path=docProps/thumbnail.jpeg>
</file>